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5" r:id="rId31"/>
    <p:sldId id="296" r:id="rId32"/>
    <p:sldId id="297" r:id="rId33"/>
    <p:sldId id="298" r:id="rId34"/>
    <p:sldId id="299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7122" y="1258570"/>
            <a:ext cx="693775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776" y="1249756"/>
            <a:ext cx="6490334" cy="3075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jp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jp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7419" y="2745993"/>
            <a:ext cx="7033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10" dirty="0"/>
              <a:t>BRIDGE EXPANSION</a:t>
            </a:r>
            <a:r>
              <a:rPr sz="4000" u="none" spc="5" dirty="0"/>
              <a:t> </a:t>
            </a:r>
            <a:r>
              <a:rPr sz="4000" u="none" spc="-10" dirty="0"/>
              <a:t>JOINT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4141" y="434162"/>
            <a:ext cx="3823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STRIP SEAL</a:t>
            </a:r>
            <a:r>
              <a:rPr spc="-100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409" y="1508506"/>
            <a:ext cx="6127750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Advantages: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  <a:tab pos="1525905" algn="l"/>
                <a:tab pos="2586355" algn="l"/>
                <a:tab pos="3213100" algn="l"/>
                <a:tab pos="3902075" algn="l"/>
                <a:tab pos="4569460" algn="l"/>
              </a:tabLst>
            </a:pPr>
            <a:r>
              <a:rPr sz="2000" spc="-5" dirty="0">
                <a:latin typeface="Tahoma"/>
                <a:cs typeface="Tahoma"/>
              </a:rPr>
              <a:t>Properly	</a:t>
            </a:r>
            <a:r>
              <a:rPr sz="2000" dirty="0">
                <a:latin typeface="Tahoma"/>
                <a:cs typeface="Tahoma"/>
              </a:rPr>
              <a:t>installed	strip	</a:t>
            </a:r>
            <a:r>
              <a:rPr sz="2000" spc="-5" dirty="0">
                <a:latin typeface="Tahoma"/>
                <a:cs typeface="Tahoma"/>
              </a:rPr>
              <a:t>seals	</a:t>
            </a:r>
            <a:r>
              <a:rPr sz="2000" spc="-15" dirty="0">
                <a:latin typeface="Tahoma"/>
                <a:cs typeface="Tahoma"/>
              </a:rPr>
              <a:t>have	</a:t>
            </a:r>
            <a:r>
              <a:rPr sz="2000" spc="-10" dirty="0">
                <a:latin typeface="Tahoma"/>
                <a:cs typeface="Tahoma"/>
              </a:rPr>
              <a:t>demonstrated</a:t>
            </a:r>
            <a:endParaRPr sz="20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relatively </a:t>
            </a:r>
            <a:r>
              <a:rPr sz="2000" dirty="0">
                <a:latin typeface="Tahoma"/>
                <a:cs typeface="Tahoma"/>
              </a:rPr>
              <a:t>good </a:t>
            </a:r>
            <a:r>
              <a:rPr sz="2000" spc="-5" dirty="0">
                <a:latin typeface="Tahoma"/>
                <a:cs typeface="Tahoma"/>
              </a:rPr>
              <a:t>performance.</a:t>
            </a:r>
            <a:endParaRPr sz="2000">
              <a:latin typeface="Tahoma"/>
              <a:cs typeface="Tahoma"/>
            </a:endParaRPr>
          </a:p>
          <a:p>
            <a:pPr marL="469900" marR="5080" indent="-457834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469900" algn="l"/>
                <a:tab pos="470534" algn="l"/>
                <a:tab pos="1568450" algn="l"/>
                <a:tab pos="2295525" algn="l"/>
                <a:tab pos="2860040" algn="l"/>
                <a:tab pos="3307715" algn="l"/>
                <a:tab pos="4427855" algn="l"/>
                <a:tab pos="5074285" algn="l"/>
              </a:tabLst>
            </a:pPr>
            <a:r>
              <a:rPr sz="2000" spc="-5" dirty="0">
                <a:latin typeface="Tahoma"/>
                <a:cs typeface="Tahoma"/>
              </a:rPr>
              <a:t>Dama</a:t>
            </a:r>
            <a:r>
              <a:rPr sz="2000" spc="-15" dirty="0">
                <a:latin typeface="Tahoma"/>
                <a:cs typeface="Tahoma"/>
              </a:rPr>
              <a:t>g</a:t>
            </a:r>
            <a:r>
              <a:rPr sz="2000" dirty="0">
                <a:latin typeface="Tahoma"/>
                <a:cs typeface="Tahoma"/>
              </a:rPr>
              <a:t>e	s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als	</a:t>
            </a:r>
            <a:r>
              <a:rPr sz="2000" spc="-15" dirty="0">
                <a:latin typeface="Tahoma"/>
                <a:cs typeface="Tahoma"/>
              </a:rPr>
              <a:t>c</a:t>
            </a:r>
            <a:r>
              <a:rPr sz="2000" dirty="0">
                <a:latin typeface="Tahoma"/>
                <a:cs typeface="Tahoma"/>
              </a:rPr>
              <a:t>an	</a:t>
            </a:r>
            <a:r>
              <a:rPr sz="2000" spc="-5" dirty="0">
                <a:latin typeface="Tahoma"/>
                <a:cs typeface="Tahoma"/>
              </a:rPr>
              <a:t>b</a:t>
            </a:r>
            <a:r>
              <a:rPr sz="2000" dirty="0">
                <a:latin typeface="Tahoma"/>
                <a:cs typeface="Tahoma"/>
              </a:rPr>
              <a:t>e	</a:t>
            </a:r>
            <a:r>
              <a:rPr sz="2000" spc="-15" dirty="0">
                <a:latin typeface="Tahoma"/>
                <a:cs typeface="Tahoma"/>
              </a:rPr>
              <a:t>re</a:t>
            </a:r>
            <a:r>
              <a:rPr sz="2000" dirty="0">
                <a:latin typeface="Tahoma"/>
                <a:cs typeface="Tahoma"/>
              </a:rPr>
              <a:t>p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aced	</a:t>
            </a:r>
            <a:r>
              <a:rPr sz="2000" spc="-5" dirty="0">
                <a:latin typeface="Tahoma"/>
                <a:cs typeface="Tahoma"/>
              </a:rPr>
              <a:t>wit</a:t>
            </a:r>
            <a:r>
              <a:rPr sz="2000" dirty="0">
                <a:latin typeface="Tahoma"/>
                <a:cs typeface="Tahoma"/>
              </a:rPr>
              <a:t>h	m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ni</a:t>
            </a:r>
            <a:r>
              <a:rPr sz="2000" spc="-10" dirty="0">
                <a:latin typeface="Tahoma"/>
                <a:cs typeface="Tahoma"/>
              </a:rPr>
              <a:t>m</a:t>
            </a:r>
            <a:r>
              <a:rPr sz="2000" dirty="0">
                <a:latin typeface="Tahoma"/>
                <a:cs typeface="Tahoma"/>
              </a:rPr>
              <a:t>um  </a:t>
            </a:r>
            <a:r>
              <a:rPr sz="2000" spc="-10" dirty="0">
                <a:latin typeface="Tahoma"/>
                <a:cs typeface="Tahoma"/>
              </a:rPr>
              <a:t>traffic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disruptions.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409" y="4404740"/>
            <a:ext cx="188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1.	Accumulates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8529" y="4404740"/>
            <a:ext cx="3974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  <a:tab pos="1908810" algn="l"/>
                <a:tab pos="2588260" algn="l"/>
                <a:tab pos="3467735" algn="l"/>
              </a:tabLst>
            </a:pPr>
            <a:r>
              <a:rPr sz="2000" dirty="0">
                <a:latin typeface="Tahoma"/>
                <a:cs typeface="Tahoma"/>
              </a:rPr>
              <a:t>de</a:t>
            </a:r>
            <a:r>
              <a:rPr sz="2000" spc="-10" dirty="0">
                <a:latin typeface="Tahoma"/>
                <a:cs typeface="Tahoma"/>
              </a:rPr>
              <a:t>b</a:t>
            </a:r>
            <a:r>
              <a:rPr sz="2000" spc="-5" dirty="0">
                <a:latin typeface="Tahoma"/>
                <a:cs typeface="Tahoma"/>
              </a:rPr>
              <a:t>ri</a:t>
            </a:r>
            <a:r>
              <a:rPr sz="2000" dirty="0">
                <a:latin typeface="Tahoma"/>
                <a:cs typeface="Tahoma"/>
              </a:rPr>
              <a:t>s	</a:t>
            </a:r>
            <a:r>
              <a:rPr sz="2000" spc="-15" dirty="0">
                <a:latin typeface="Tahoma"/>
                <a:cs typeface="Tahoma"/>
              </a:rPr>
              <a:t>w</a:t>
            </a:r>
            <a:r>
              <a:rPr sz="2000" dirty="0">
                <a:latin typeface="Tahoma"/>
                <a:cs typeface="Tahoma"/>
              </a:rPr>
              <a:t>hich	</a:t>
            </a:r>
            <a:r>
              <a:rPr sz="2000" spc="-5" dirty="0">
                <a:latin typeface="Tahoma"/>
                <a:cs typeface="Tahoma"/>
              </a:rPr>
              <a:t>ca</a:t>
            </a:r>
            <a:r>
              <a:rPr sz="2000" dirty="0">
                <a:latin typeface="Tahoma"/>
                <a:cs typeface="Tahoma"/>
              </a:rPr>
              <a:t>n	</a:t>
            </a:r>
            <a:r>
              <a:rPr sz="2000" spc="-25" dirty="0">
                <a:latin typeface="Tahoma"/>
                <a:cs typeface="Tahoma"/>
              </a:rPr>
              <a:t>r</a:t>
            </a:r>
            <a:r>
              <a:rPr sz="2000" spc="-10" dirty="0">
                <a:latin typeface="Tahoma"/>
                <a:cs typeface="Tahoma"/>
              </a:rPr>
              <a:t>e</a:t>
            </a:r>
            <a:r>
              <a:rPr sz="2000" spc="5" dirty="0"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ist	</a:t>
            </a:r>
            <a:r>
              <a:rPr sz="2000" spc="-15" dirty="0">
                <a:latin typeface="Tahoma"/>
                <a:cs typeface="Tahoma"/>
              </a:rPr>
              <a:t>j</a:t>
            </a:r>
            <a:r>
              <a:rPr sz="2000" dirty="0">
                <a:latin typeface="Tahoma"/>
                <a:cs typeface="Tahoma"/>
              </a:rPr>
              <a:t>oint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09" y="4556943"/>
            <a:ext cx="6126480" cy="12458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5"/>
              </a:spcBef>
            </a:pPr>
            <a:r>
              <a:rPr sz="2000" spc="-5" dirty="0">
                <a:latin typeface="Tahoma"/>
                <a:cs typeface="Tahoma"/>
              </a:rPr>
              <a:t>movement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result </a:t>
            </a:r>
            <a:r>
              <a:rPr sz="2000" dirty="0">
                <a:latin typeface="Tahoma"/>
                <a:cs typeface="Tahoma"/>
              </a:rPr>
              <a:t>in a </a:t>
            </a:r>
            <a:r>
              <a:rPr sz="2000" spc="-5" dirty="0">
                <a:latin typeface="Tahoma"/>
                <a:cs typeface="Tahoma"/>
              </a:rPr>
              <a:t>premature </a:t>
            </a:r>
            <a:r>
              <a:rPr sz="2000" dirty="0">
                <a:latin typeface="Tahoma"/>
                <a:cs typeface="Tahoma"/>
              </a:rPr>
              <a:t>seal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failure.</a:t>
            </a:r>
            <a:endParaRPr sz="2000">
              <a:latin typeface="Tahoma"/>
              <a:cs typeface="Tahoma"/>
            </a:endParaRPr>
          </a:p>
          <a:p>
            <a:pPr marL="469900" marR="5080" indent="-457834">
              <a:lnSpc>
                <a:spcPct val="100000"/>
              </a:lnSpc>
              <a:spcBef>
                <a:spcPts val="1200"/>
              </a:spcBef>
              <a:tabLst>
                <a:tab pos="469900" algn="l"/>
                <a:tab pos="1324610" algn="l"/>
                <a:tab pos="2838450" algn="l"/>
                <a:tab pos="3260725" algn="l"/>
                <a:tab pos="4319905" algn="l"/>
                <a:tab pos="5290820" algn="l"/>
              </a:tabLst>
            </a:pPr>
            <a:r>
              <a:rPr sz="2000" spc="-5" dirty="0">
                <a:latin typeface="Tahoma"/>
                <a:cs typeface="Tahoma"/>
              </a:rPr>
              <a:t>2</a:t>
            </a:r>
            <a:r>
              <a:rPr sz="2000" dirty="0">
                <a:latin typeface="Tahoma"/>
                <a:cs typeface="Tahoma"/>
              </a:rPr>
              <a:t>.	</a:t>
            </a:r>
            <a:r>
              <a:rPr sz="2000" spc="-100" dirty="0">
                <a:latin typeface="Tahoma"/>
                <a:cs typeface="Tahoma"/>
              </a:rPr>
              <a:t>F</a:t>
            </a:r>
            <a:r>
              <a:rPr sz="2000" dirty="0">
                <a:latin typeface="Tahoma"/>
                <a:cs typeface="Tahoma"/>
              </a:rPr>
              <a:t>aul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2000" dirty="0">
                <a:latin typeface="Tahoma"/>
                <a:cs typeface="Tahoma"/>
              </a:rPr>
              <a:t>y	inst</a:t>
            </a:r>
            <a:r>
              <a:rPr sz="2000" spc="5" dirty="0">
                <a:latin typeface="Tahoma"/>
                <a:cs typeface="Tahoma"/>
              </a:rPr>
              <a:t>a</a:t>
            </a:r>
            <a:r>
              <a:rPr sz="2000" dirty="0">
                <a:latin typeface="Tahoma"/>
                <a:cs typeface="Tahoma"/>
              </a:rPr>
              <a:t>l</a:t>
            </a:r>
            <a:r>
              <a:rPr sz="2000" spc="5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ations	or	</a:t>
            </a:r>
            <a:r>
              <a:rPr sz="2000" spc="-15" dirty="0">
                <a:latin typeface="Tahoma"/>
                <a:cs typeface="Tahoma"/>
              </a:rPr>
              <a:t>u</a:t>
            </a:r>
            <a:r>
              <a:rPr sz="2000" dirty="0">
                <a:latin typeface="Tahoma"/>
                <a:cs typeface="Tahoma"/>
              </a:rPr>
              <a:t>nclean	locki</a:t>
            </a:r>
            <a:r>
              <a:rPr sz="2000" spc="-20" dirty="0">
                <a:latin typeface="Tahoma"/>
                <a:cs typeface="Tahoma"/>
              </a:rPr>
              <a:t>n</a:t>
            </a:r>
            <a:r>
              <a:rPr sz="2000" dirty="0">
                <a:latin typeface="Tahoma"/>
                <a:cs typeface="Tahoma"/>
              </a:rPr>
              <a:t>g	</a:t>
            </a:r>
            <a:r>
              <a:rPr sz="2000" spc="-20" dirty="0">
                <a:latin typeface="Tahoma"/>
                <a:cs typeface="Tahoma"/>
              </a:rPr>
              <a:t>d</a:t>
            </a:r>
            <a:r>
              <a:rPr sz="2000" spc="-5" dirty="0">
                <a:latin typeface="Tahoma"/>
                <a:cs typeface="Tahoma"/>
              </a:rPr>
              <a:t>evices  </a:t>
            </a:r>
            <a:r>
              <a:rPr sz="2000" dirty="0">
                <a:latin typeface="Tahoma"/>
                <a:cs typeface="Tahoma"/>
              </a:rPr>
              <a:t>cause </a:t>
            </a:r>
            <a:r>
              <a:rPr sz="2000" spc="-5" dirty="0">
                <a:latin typeface="Tahoma"/>
                <a:cs typeface="Tahoma"/>
              </a:rPr>
              <a:t>seal </a:t>
            </a:r>
            <a:r>
              <a:rPr sz="2000" dirty="0">
                <a:latin typeface="Tahoma"/>
                <a:cs typeface="Tahoma"/>
              </a:rPr>
              <a:t>pullout </a:t>
            </a:r>
            <a:r>
              <a:rPr sz="2000" spc="-10" dirty="0">
                <a:latin typeface="Tahoma"/>
                <a:cs typeface="Tahoma"/>
              </a:rPr>
              <a:t>from </a:t>
            </a:r>
            <a:r>
              <a:rPr sz="2000" dirty="0">
                <a:latin typeface="Tahoma"/>
                <a:cs typeface="Tahoma"/>
              </a:rPr>
              <a:t>metallic </a:t>
            </a:r>
            <a:r>
              <a:rPr sz="2000" spc="-10" dirty="0">
                <a:latin typeface="Tahoma"/>
                <a:cs typeface="Tahoma"/>
              </a:rPr>
              <a:t>rail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edges.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1319" y="2139695"/>
            <a:ext cx="5416296" cy="397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7228" y="2165604"/>
            <a:ext cx="5309616" cy="387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8485" y="662762"/>
            <a:ext cx="4413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FINGER </a:t>
            </a:r>
            <a:r>
              <a:rPr spc="-5" dirty="0"/>
              <a:t>PLATE</a:t>
            </a:r>
            <a:r>
              <a:rPr spc="-90" dirty="0"/>
              <a:t> </a:t>
            </a:r>
            <a:r>
              <a:rPr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764" y="1266570"/>
            <a:ext cx="6545580" cy="447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Advantages:</a:t>
            </a:r>
            <a:endParaRPr sz="2000">
              <a:latin typeface="Tahoma"/>
              <a:cs typeface="Tahoma"/>
            </a:endParaRPr>
          </a:p>
          <a:p>
            <a:pPr marL="469900" marR="889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It can accommodate </a:t>
            </a:r>
            <a:r>
              <a:rPr sz="2000" dirty="0">
                <a:latin typeface="Tahoma"/>
                <a:cs typeface="Tahoma"/>
              </a:rPr>
              <a:t>all </a:t>
            </a:r>
            <a:r>
              <a:rPr sz="2000" spc="-10" dirty="0">
                <a:latin typeface="Tahoma"/>
                <a:cs typeface="Tahoma"/>
              </a:rPr>
              <a:t>movements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the structure  </a:t>
            </a:r>
            <a:r>
              <a:rPr sz="2000" dirty="0">
                <a:latin typeface="Tahoma"/>
                <a:cs typeface="Tahoma"/>
              </a:rPr>
              <a:t>both horizontal and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vertical.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Successfully </a:t>
            </a:r>
            <a:r>
              <a:rPr sz="2000" dirty="0">
                <a:latin typeface="Tahoma"/>
                <a:cs typeface="Tahoma"/>
              </a:rPr>
              <a:t>used in medium and long </a:t>
            </a:r>
            <a:r>
              <a:rPr sz="2000" spc="-5" dirty="0">
                <a:latin typeface="Tahoma"/>
                <a:cs typeface="Tahoma"/>
              </a:rPr>
              <a:t>span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bridges.</a:t>
            </a:r>
            <a:endParaRPr sz="2000">
              <a:latin typeface="Tahoma"/>
              <a:cs typeface="Tahoma"/>
            </a:endParaRPr>
          </a:p>
          <a:p>
            <a:pPr marL="469900" marR="698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817244" algn="l"/>
                <a:tab pos="1374775" algn="l"/>
                <a:tab pos="1677035" algn="l"/>
                <a:tab pos="2400935" algn="l"/>
                <a:tab pos="3197860" algn="l"/>
                <a:tab pos="4107815" algn="l"/>
                <a:tab pos="5118100" algn="l"/>
                <a:tab pos="6132195" algn="l"/>
              </a:tabLst>
            </a:pPr>
            <a:r>
              <a:rPr sz="2000" spc="-5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t	has	a	g</a:t>
            </a:r>
            <a:r>
              <a:rPr sz="2000" spc="-15" dirty="0">
                <a:latin typeface="Tahoma"/>
                <a:cs typeface="Tahoma"/>
              </a:rPr>
              <a:t>o</a:t>
            </a:r>
            <a:r>
              <a:rPr sz="2000" dirty="0">
                <a:latin typeface="Tahoma"/>
                <a:cs typeface="Tahoma"/>
              </a:rPr>
              <a:t>od	</a:t>
            </a:r>
            <a:r>
              <a:rPr sz="2000" spc="-5" dirty="0">
                <a:latin typeface="Tahoma"/>
                <a:cs typeface="Tahoma"/>
              </a:rPr>
              <a:t>ri</a:t>
            </a:r>
            <a:r>
              <a:rPr sz="2000" spc="-10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ing	q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dirty="0">
                <a:latin typeface="Tahoma"/>
                <a:cs typeface="Tahoma"/>
              </a:rPr>
              <a:t>al</a:t>
            </a:r>
            <a:r>
              <a:rPr sz="2000" spc="5" dirty="0">
                <a:latin typeface="Tahoma"/>
                <a:cs typeface="Tahoma"/>
              </a:rPr>
              <a:t>i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2000" dirty="0">
                <a:latin typeface="Tahoma"/>
                <a:cs typeface="Tahoma"/>
              </a:rPr>
              <a:t>y	</a:t>
            </a:r>
            <a:r>
              <a:rPr sz="2000" spc="10" dirty="0">
                <a:latin typeface="Tahoma"/>
                <a:cs typeface="Tahoma"/>
              </a:rPr>
              <a:t>w</a:t>
            </a:r>
            <a:r>
              <a:rPr sz="2000" dirty="0">
                <a:latin typeface="Tahoma"/>
                <a:cs typeface="Tahoma"/>
              </a:rPr>
              <a:t>ithout	</a:t>
            </a:r>
            <a:r>
              <a:rPr sz="2000" spc="-5" dirty="0">
                <a:latin typeface="Tahoma"/>
                <a:cs typeface="Tahoma"/>
              </a:rPr>
              <a:t>cau</a:t>
            </a:r>
            <a:r>
              <a:rPr sz="2000" spc="5" dirty="0"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i</a:t>
            </a:r>
            <a:r>
              <a:rPr sz="2000" spc="-20" dirty="0">
                <a:latin typeface="Tahoma"/>
                <a:cs typeface="Tahoma"/>
              </a:rPr>
              <a:t>n</a:t>
            </a:r>
            <a:r>
              <a:rPr sz="2000" dirty="0">
                <a:latin typeface="Tahoma"/>
                <a:cs typeface="Tahoma"/>
              </a:rPr>
              <a:t>g	</a:t>
            </a:r>
            <a:r>
              <a:rPr sz="2000" spc="-10" dirty="0">
                <a:latin typeface="Tahoma"/>
                <a:cs typeface="Tahoma"/>
              </a:rPr>
              <a:t>a</a:t>
            </a:r>
            <a:r>
              <a:rPr sz="2000" spc="-30" dirty="0">
                <a:latin typeface="Tahoma"/>
                <a:cs typeface="Tahoma"/>
              </a:rPr>
              <a:t>n</a:t>
            </a:r>
            <a:r>
              <a:rPr sz="2000" dirty="0">
                <a:latin typeface="Tahoma"/>
                <a:cs typeface="Tahoma"/>
              </a:rPr>
              <a:t>y  hazards to </a:t>
            </a:r>
            <a:r>
              <a:rPr sz="2000" spc="-5" dirty="0">
                <a:latin typeface="Tahoma"/>
                <a:cs typeface="Tahoma"/>
              </a:rPr>
              <a:t>any class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road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users.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Silent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skid </a:t>
            </a:r>
            <a:r>
              <a:rPr sz="2000" dirty="0">
                <a:latin typeface="Tahoma"/>
                <a:cs typeface="Tahoma"/>
              </a:rPr>
              <a:t>&amp; </a:t>
            </a:r>
            <a:r>
              <a:rPr sz="2000" spc="-10" dirty="0">
                <a:latin typeface="Tahoma"/>
                <a:cs typeface="Tahoma"/>
              </a:rPr>
              <a:t>vibration free </a:t>
            </a:r>
            <a:r>
              <a:rPr sz="2000" spc="-5" dirty="0">
                <a:latin typeface="Tahoma"/>
                <a:cs typeface="Tahoma"/>
              </a:rPr>
              <a:t>in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operation.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830580" algn="l"/>
                <a:tab pos="1705610" algn="l"/>
                <a:tab pos="2394585" algn="l"/>
                <a:tab pos="3780154" algn="l"/>
                <a:tab pos="5468620" algn="l"/>
                <a:tab pos="6298565" algn="l"/>
              </a:tabLst>
            </a:pPr>
            <a:r>
              <a:rPr sz="2000" spc="-5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t	</a:t>
            </a:r>
            <a:r>
              <a:rPr sz="2000" spc="10" dirty="0">
                <a:latin typeface="Tahoma"/>
                <a:cs typeface="Tahoma"/>
              </a:rPr>
              <a:t>a</a:t>
            </a:r>
            <a:r>
              <a:rPr sz="2000" dirty="0">
                <a:latin typeface="Tahoma"/>
                <a:cs typeface="Tahoma"/>
              </a:rPr>
              <a:t>l</a:t>
            </a:r>
            <a:r>
              <a:rPr sz="2000" spc="-5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ows	</a:t>
            </a:r>
            <a:r>
              <a:rPr sz="2000" spc="-5" dirty="0">
                <a:latin typeface="Tahoma"/>
                <a:cs typeface="Tahoma"/>
              </a:rPr>
              <a:t>e</a:t>
            </a:r>
            <a:r>
              <a:rPr sz="2000" spc="-10" dirty="0"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y	i</a:t>
            </a:r>
            <a:r>
              <a:rPr sz="2000" spc="-10" dirty="0">
                <a:latin typeface="Tahoma"/>
                <a:cs typeface="Tahoma"/>
              </a:rPr>
              <a:t>ns</a:t>
            </a:r>
            <a:r>
              <a:rPr sz="2000" dirty="0">
                <a:latin typeface="Tahoma"/>
                <a:cs typeface="Tahoma"/>
              </a:rPr>
              <a:t>pect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o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dirty="0">
                <a:latin typeface="Tahoma"/>
                <a:cs typeface="Tahoma"/>
              </a:rPr>
              <a:t>,	</a:t>
            </a:r>
            <a:r>
              <a:rPr sz="2000" spc="-15" dirty="0">
                <a:latin typeface="Tahoma"/>
                <a:cs typeface="Tahoma"/>
              </a:rPr>
              <a:t>m</a:t>
            </a:r>
            <a:r>
              <a:rPr sz="2000" dirty="0">
                <a:latin typeface="Tahoma"/>
                <a:cs typeface="Tahoma"/>
              </a:rPr>
              <a:t>ainten</a:t>
            </a:r>
            <a:r>
              <a:rPr sz="2000" spc="-15" dirty="0">
                <a:latin typeface="Tahoma"/>
                <a:cs typeface="Tahoma"/>
              </a:rPr>
              <a:t>a</a:t>
            </a:r>
            <a:r>
              <a:rPr sz="2000" dirty="0">
                <a:latin typeface="Tahoma"/>
                <a:cs typeface="Tahoma"/>
              </a:rPr>
              <a:t>n</a:t>
            </a:r>
            <a:r>
              <a:rPr sz="2000" spc="-20" dirty="0">
                <a:latin typeface="Tahoma"/>
                <a:cs typeface="Tahoma"/>
              </a:rPr>
              <a:t>c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,	</a:t>
            </a:r>
            <a:r>
              <a:rPr sz="2000" spc="-15" dirty="0">
                <a:latin typeface="Tahoma"/>
                <a:cs typeface="Tahoma"/>
              </a:rPr>
              <a:t>r</a:t>
            </a:r>
            <a:r>
              <a:rPr sz="2000" spc="-5" dirty="0">
                <a:latin typeface="Tahoma"/>
                <a:cs typeface="Tahoma"/>
              </a:rPr>
              <a:t>epai</a:t>
            </a:r>
            <a:r>
              <a:rPr sz="2000" dirty="0">
                <a:latin typeface="Tahoma"/>
                <a:cs typeface="Tahoma"/>
              </a:rPr>
              <a:t>r	or</a:t>
            </a:r>
            <a:endParaRPr sz="20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replacement.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32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</a:t>
            </a:r>
            <a:r>
              <a:rPr sz="2000" b="1" spc="-5" dirty="0">
                <a:latin typeface="Tahoma"/>
                <a:cs typeface="Tahoma"/>
              </a:rPr>
              <a:t>: </a:t>
            </a:r>
            <a:r>
              <a:rPr sz="2000" spc="-5" dirty="0">
                <a:latin typeface="Tahoma"/>
                <a:cs typeface="Tahoma"/>
              </a:rPr>
              <a:t>Finger Plate </a:t>
            </a:r>
            <a:r>
              <a:rPr sz="2000" dirty="0">
                <a:latin typeface="Tahoma"/>
                <a:cs typeface="Tahoma"/>
              </a:rPr>
              <a:t>joints allow </a:t>
            </a:r>
            <a:r>
              <a:rPr sz="2000" spc="-5" dirty="0">
                <a:latin typeface="Tahoma"/>
                <a:cs typeface="Tahoma"/>
              </a:rPr>
              <a:t>water and </a:t>
            </a:r>
            <a:r>
              <a:rPr sz="2000" spc="-10" dirty="0">
                <a:latin typeface="Tahoma"/>
                <a:cs typeface="Tahoma"/>
              </a:rPr>
              <a:t>de-  </a:t>
            </a:r>
            <a:r>
              <a:rPr sz="2000" spc="-5" dirty="0">
                <a:latin typeface="Tahoma"/>
                <a:cs typeface="Tahoma"/>
              </a:rPr>
              <a:t>icing chemical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pass through </a:t>
            </a:r>
            <a:r>
              <a:rPr sz="2000" spc="-10" dirty="0">
                <a:latin typeface="Tahoma"/>
                <a:cs typeface="Tahoma"/>
              </a:rPr>
              <a:t>them. </a:t>
            </a:r>
            <a:r>
              <a:rPr sz="2000" spc="-5" dirty="0">
                <a:latin typeface="Tahoma"/>
                <a:cs typeface="Tahoma"/>
              </a:rPr>
              <a:t>Elastomeric </a:t>
            </a:r>
            <a:r>
              <a:rPr sz="2000" dirty="0">
                <a:latin typeface="Tahoma"/>
                <a:cs typeface="Tahoma"/>
              </a:rPr>
              <a:t>or  metallic </a:t>
            </a:r>
            <a:r>
              <a:rPr sz="2000" spc="-5" dirty="0">
                <a:latin typeface="Tahoma"/>
                <a:cs typeface="Tahoma"/>
              </a:rPr>
              <a:t>seal must </a:t>
            </a:r>
            <a:r>
              <a:rPr sz="2000" dirty="0">
                <a:latin typeface="Tahoma"/>
                <a:cs typeface="Tahoma"/>
              </a:rPr>
              <a:t>be </a:t>
            </a:r>
            <a:r>
              <a:rPr sz="2000" spc="-5" dirty="0">
                <a:latin typeface="Tahoma"/>
                <a:cs typeface="Tahoma"/>
              </a:rPr>
              <a:t>placed beneath them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intercept  the </a:t>
            </a:r>
            <a:r>
              <a:rPr sz="2000" dirty="0">
                <a:latin typeface="Tahoma"/>
                <a:cs typeface="Tahoma"/>
              </a:rPr>
              <a:t>deck </a:t>
            </a:r>
            <a:r>
              <a:rPr sz="2000" spc="-10" dirty="0">
                <a:latin typeface="Tahoma"/>
                <a:cs typeface="Tahoma"/>
              </a:rPr>
              <a:t>water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10" dirty="0">
                <a:latin typeface="Tahoma"/>
                <a:cs typeface="Tahoma"/>
              </a:rPr>
              <a:t>debris way from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spc="-10" dirty="0">
                <a:latin typeface="Tahoma"/>
                <a:cs typeface="Tahoma"/>
              </a:rPr>
              <a:t>substructure  </a:t>
            </a:r>
            <a:r>
              <a:rPr sz="2000" spc="-40" dirty="0">
                <a:latin typeface="Tahoma"/>
                <a:cs typeface="Tahoma"/>
              </a:rPr>
              <a:t>member.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4804" y="1613916"/>
            <a:ext cx="4997196" cy="454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0711" y="1639823"/>
            <a:ext cx="4917948" cy="443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9605" y="1727453"/>
            <a:ext cx="6654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u="none" spc="-5" dirty="0"/>
              <a:t>TYPE </a:t>
            </a:r>
            <a:r>
              <a:rPr sz="3000" u="none" dirty="0"/>
              <a:t>OF </a:t>
            </a:r>
            <a:r>
              <a:rPr sz="3000" u="none" spc="-5" dirty="0"/>
              <a:t>LARGE MOVEMENT</a:t>
            </a:r>
            <a:r>
              <a:rPr sz="3000" u="none" spc="-75" dirty="0"/>
              <a:t> </a:t>
            </a:r>
            <a:r>
              <a:rPr sz="3000" u="none" spc="-5" dirty="0"/>
              <a:t>JOINT</a:t>
            </a:r>
            <a:endParaRPr sz="3000"/>
          </a:p>
          <a:p>
            <a:pPr algn="ctr">
              <a:lnSpc>
                <a:spcPct val="100000"/>
              </a:lnSpc>
            </a:pPr>
            <a:r>
              <a:rPr sz="3000" u="none" dirty="0"/>
              <a:t>(Based </a:t>
            </a:r>
            <a:r>
              <a:rPr sz="3000" u="none" spc="-5" dirty="0"/>
              <a:t>On Construction)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3064510" y="3045790"/>
            <a:ext cx="5442585" cy="106172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563880" indent="-551815">
              <a:lnSpc>
                <a:spcPct val="100000"/>
              </a:lnSpc>
              <a:spcBef>
                <a:spcPts val="1295"/>
              </a:spcBef>
              <a:buFont typeface="Wingdings"/>
              <a:buChar char=""/>
              <a:tabLst>
                <a:tab pos="563880" algn="l"/>
                <a:tab pos="564515" algn="l"/>
              </a:tabLst>
            </a:pPr>
            <a:r>
              <a:rPr sz="2400" b="1" spc="-10" dirty="0">
                <a:latin typeface="Tahoma"/>
                <a:cs typeface="Tahoma"/>
              </a:rPr>
              <a:t>Bolt-Down </a:t>
            </a:r>
            <a:r>
              <a:rPr sz="2400" b="1" spc="-5" dirty="0">
                <a:latin typeface="Tahoma"/>
                <a:cs typeface="Tahoma"/>
              </a:rPr>
              <a:t>Panel</a:t>
            </a:r>
            <a:r>
              <a:rPr sz="2400" b="1" spc="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  <a:p>
            <a:pPr marL="558165" indent="-5461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558165" algn="l"/>
                <a:tab pos="558800" algn="l"/>
              </a:tabLst>
            </a:pPr>
            <a:r>
              <a:rPr sz="2400" b="1" spc="-5" dirty="0">
                <a:latin typeface="Tahoma"/>
                <a:cs typeface="Tahoma"/>
              </a:rPr>
              <a:t>Modular Elastomeric Seal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082" y="796797"/>
            <a:ext cx="4019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BOLT-DOWN</a:t>
            </a:r>
            <a:r>
              <a:rPr spc="-75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415" y="2077593"/>
            <a:ext cx="59518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Advantages: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Bolt-down panels can be </a:t>
            </a:r>
            <a:r>
              <a:rPr sz="2000" spc="-10" dirty="0">
                <a:latin typeface="Tahoma"/>
                <a:cs typeface="Tahoma"/>
              </a:rPr>
              <a:t>fabricated  </a:t>
            </a:r>
            <a:r>
              <a:rPr sz="2000" dirty="0">
                <a:latin typeface="Tahoma"/>
                <a:cs typeface="Tahoma"/>
              </a:rPr>
              <a:t>in </a:t>
            </a:r>
            <a:r>
              <a:rPr sz="2000" spc="-5" dirty="0">
                <a:latin typeface="Tahoma"/>
                <a:cs typeface="Tahoma"/>
              </a:rPr>
              <a:t>varying widths </a:t>
            </a:r>
            <a:r>
              <a:rPr sz="2000" dirty="0">
                <a:latin typeface="Tahoma"/>
                <a:cs typeface="Tahoma"/>
              </a:rPr>
              <a:t>proportional to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dirty="0">
                <a:latin typeface="Tahoma"/>
                <a:cs typeface="Tahoma"/>
              </a:rPr>
              <a:t>total allowable  </a:t>
            </a:r>
            <a:r>
              <a:rPr sz="2000" spc="-5" dirty="0">
                <a:latin typeface="Tahoma"/>
                <a:cs typeface="Tahoma"/>
              </a:rPr>
              <a:t>movement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range.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415" y="3297173"/>
            <a:ext cx="59537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Disadvantages: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Bolts and </a:t>
            </a:r>
            <a:r>
              <a:rPr sz="2000" spc="-5" dirty="0">
                <a:latin typeface="Tahoma"/>
                <a:cs typeface="Tahoma"/>
              </a:rPr>
              <a:t>nuts connecting panel 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bridge </a:t>
            </a:r>
            <a:r>
              <a:rPr sz="2000" dirty="0">
                <a:latin typeface="Tahoma"/>
                <a:cs typeface="Tahoma"/>
              </a:rPr>
              <a:t>decks </a:t>
            </a:r>
            <a:r>
              <a:rPr sz="2000" spc="-5" dirty="0">
                <a:latin typeface="Tahoma"/>
                <a:cs typeface="Tahoma"/>
              </a:rPr>
              <a:t>are </a:t>
            </a:r>
            <a:r>
              <a:rPr sz="2000" dirty="0">
                <a:latin typeface="Tahoma"/>
                <a:cs typeface="Tahoma"/>
              </a:rPr>
              <a:t>prone to </a:t>
            </a:r>
            <a:r>
              <a:rPr sz="2000" spc="-5" dirty="0">
                <a:latin typeface="Tahoma"/>
                <a:cs typeface="Tahoma"/>
              </a:rPr>
              <a:t>loosening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breaking  under high speed </a:t>
            </a:r>
            <a:r>
              <a:rPr sz="2000" spc="-10" dirty="0">
                <a:latin typeface="Tahoma"/>
                <a:cs typeface="Tahoma"/>
              </a:rPr>
              <a:t>traffic. </a:t>
            </a:r>
            <a:r>
              <a:rPr sz="2000" spc="-5" dirty="0">
                <a:latin typeface="Tahoma"/>
                <a:cs typeface="Tahoma"/>
              </a:rPr>
              <a:t>The loose panels </a:t>
            </a:r>
            <a:r>
              <a:rPr sz="2000" dirty="0">
                <a:latin typeface="Tahoma"/>
                <a:cs typeface="Tahoma"/>
              </a:rPr>
              <a:t>and  </a:t>
            </a:r>
            <a:r>
              <a:rPr sz="2000" spc="-5" dirty="0">
                <a:latin typeface="Tahoma"/>
                <a:cs typeface="Tahoma"/>
              </a:rPr>
              <a:t>hardware in the roadway </a:t>
            </a:r>
            <a:r>
              <a:rPr sz="2000" spc="-10" dirty="0">
                <a:latin typeface="Tahoma"/>
                <a:cs typeface="Tahoma"/>
              </a:rPr>
              <a:t>present </a:t>
            </a:r>
            <a:r>
              <a:rPr sz="2000" spc="-5" dirty="0">
                <a:latin typeface="Tahoma"/>
                <a:cs typeface="Tahoma"/>
              </a:rPr>
              <a:t>hazards </a:t>
            </a:r>
            <a:r>
              <a:rPr sz="2000" dirty="0">
                <a:latin typeface="Tahoma"/>
                <a:cs typeface="Tahoma"/>
              </a:rPr>
              <a:t>to  </a:t>
            </a:r>
            <a:r>
              <a:rPr sz="2000" spc="-5" dirty="0">
                <a:latin typeface="Tahoma"/>
                <a:cs typeface="Tahoma"/>
              </a:rPr>
              <a:t>vehicular </a:t>
            </a:r>
            <a:r>
              <a:rPr sz="2000" spc="-10" dirty="0">
                <a:latin typeface="Tahoma"/>
                <a:cs typeface="Tahoma"/>
              </a:rPr>
              <a:t>traffic, </a:t>
            </a:r>
            <a:r>
              <a:rPr sz="2000" dirty="0">
                <a:latin typeface="Tahoma"/>
                <a:cs typeface="Tahoma"/>
              </a:rPr>
              <a:t>particularly to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motorcycles.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5035" y="2139695"/>
            <a:ext cx="5337047" cy="361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0943" y="2165604"/>
            <a:ext cx="5230367" cy="3509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81288" y="2689860"/>
            <a:ext cx="13970" cy="1331595"/>
          </a:xfrm>
          <a:custGeom>
            <a:avLst/>
            <a:gdLst/>
            <a:ahLst/>
            <a:cxnLst/>
            <a:rect l="l" t="t" r="r" b="b"/>
            <a:pathLst>
              <a:path w="13970" h="1331595">
                <a:moveTo>
                  <a:pt x="13461" y="133121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3943" y="2676144"/>
            <a:ext cx="861060" cy="1905"/>
          </a:xfrm>
          <a:custGeom>
            <a:avLst/>
            <a:gdLst/>
            <a:ahLst/>
            <a:cxnLst/>
            <a:rect l="l" t="t" r="r" b="b"/>
            <a:pathLst>
              <a:path w="861059" h="1905">
                <a:moveTo>
                  <a:pt x="0" y="0"/>
                </a:moveTo>
                <a:lnTo>
                  <a:pt x="860551" y="16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1357" y="2587193"/>
            <a:ext cx="1082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ahoma"/>
                <a:cs typeface="Tahoma"/>
              </a:rPr>
              <a:t>Elastomeric</a:t>
            </a:r>
            <a:r>
              <a:rPr sz="1000" b="1" spc="-55" dirty="0">
                <a:latin typeface="Tahoma"/>
                <a:cs typeface="Tahoma"/>
              </a:rPr>
              <a:t> </a:t>
            </a:r>
            <a:r>
              <a:rPr sz="1000" b="1" spc="-5" dirty="0">
                <a:latin typeface="Tahoma"/>
                <a:cs typeface="Tahoma"/>
              </a:rPr>
              <a:t>dam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517" y="677671"/>
            <a:ext cx="77266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MODULAR ELASTOMERIC SEAL</a:t>
            </a:r>
            <a:r>
              <a:rPr spc="-25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998" y="1998091"/>
            <a:ext cx="567118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Advantages: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These joints </a:t>
            </a:r>
            <a:r>
              <a:rPr sz="2000" spc="-10" dirty="0">
                <a:latin typeface="Tahoma"/>
                <a:cs typeface="Tahoma"/>
              </a:rPr>
              <a:t>provide </a:t>
            </a:r>
            <a:r>
              <a:rPr sz="2000" spc="-5" dirty="0">
                <a:latin typeface="Tahoma"/>
                <a:cs typeface="Tahoma"/>
              </a:rPr>
              <a:t>watertight 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vehicular </a:t>
            </a:r>
            <a:r>
              <a:rPr sz="2000" dirty="0">
                <a:latin typeface="Tahoma"/>
                <a:cs typeface="Tahoma"/>
              </a:rPr>
              <a:t>load </a:t>
            </a:r>
            <a:r>
              <a:rPr sz="2000" spc="-10" dirty="0">
                <a:latin typeface="Tahoma"/>
                <a:cs typeface="Tahoma"/>
              </a:rPr>
              <a:t>transfer </a:t>
            </a:r>
            <a:r>
              <a:rPr sz="2000" spc="-5" dirty="0">
                <a:latin typeface="Tahoma"/>
                <a:cs typeface="Tahoma"/>
              </a:rPr>
              <a:t>across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wide  expansion joint openings and performance </a:t>
            </a:r>
            <a:r>
              <a:rPr sz="2000" dirty="0">
                <a:latin typeface="Tahoma"/>
                <a:cs typeface="Tahoma"/>
              </a:rPr>
              <a:t>of  </a:t>
            </a:r>
            <a:r>
              <a:rPr sz="2000" spc="-5" dirty="0">
                <a:latin typeface="Tahoma"/>
                <a:cs typeface="Tahoma"/>
              </a:rPr>
              <a:t>these </a:t>
            </a:r>
            <a:r>
              <a:rPr sz="2000" dirty="0">
                <a:latin typeface="Tahoma"/>
                <a:cs typeface="Tahoma"/>
              </a:rPr>
              <a:t>joints at </a:t>
            </a:r>
            <a:r>
              <a:rPr sz="2000" spc="-5" dirty="0">
                <a:latin typeface="Tahoma"/>
                <a:cs typeface="Tahoma"/>
              </a:rPr>
              <a:t>many locations </a:t>
            </a:r>
            <a:r>
              <a:rPr sz="2000" spc="-10" dirty="0">
                <a:latin typeface="Tahoma"/>
                <a:cs typeface="Tahoma"/>
              </a:rPr>
              <a:t>have </a:t>
            </a:r>
            <a:r>
              <a:rPr sz="2000" spc="-5" dirty="0">
                <a:latin typeface="Tahoma"/>
                <a:cs typeface="Tahoma"/>
              </a:rPr>
              <a:t>been found  </a:t>
            </a:r>
            <a:r>
              <a:rPr sz="2000" spc="-15" dirty="0">
                <a:latin typeface="Tahoma"/>
                <a:cs typeface="Tahoma"/>
              </a:rPr>
              <a:t>satisfactory.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Disadvantages: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These devices are structurally  complex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very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expensive.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5832" y="1962912"/>
            <a:ext cx="5731764" cy="438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7562" y="2827782"/>
            <a:ext cx="1045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5" dirty="0"/>
              <a:t>INSTALLATION STEPS </a:t>
            </a:r>
            <a:r>
              <a:rPr sz="3600" u="none" dirty="0"/>
              <a:t>WITH </a:t>
            </a:r>
            <a:r>
              <a:rPr sz="3600" u="none" spc="-5" dirty="0"/>
              <a:t>PICTORAL</a:t>
            </a:r>
            <a:r>
              <a:rPr sz="3600" u="none" spc="-145" dirty="0"/>
              <a:t> </a:t>
            </a:r>
            <a:r>
              <a:rPr sz="3600" u="none" dirty="0"/>
              <a:t>VEIW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12335" y="1549908"/>
            <a:ext cx="4143756" cy="3759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6344" y="1613916"/>
            <a:ext cx="3960876" cy="3576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7294" y="1594866"/>
            <a:ext cx="3999229" cy="3615054"/>
          </a:xfrm>
          <a:custGeom>
            <a:avLst/>
            <a:gdLst/>
            <a:ahLst/>
            <a:cxnLst/>
            <a:rect l="l" t="t" r="r" b="b"/>
            <a:pathLst>
              <a:path w="3999229" h="3615054">
                <a:moveTo>
                  <a:pt x="0" y="3614928"/>
                </a:moveTo>
                <a:lnTo>
                  <a:pt x="3998976" y="3614928"/>
                </a:lnTo>
                <a:lnTo>
                  <a:pt x="3998976" y="0"/>
                </a:lnTo>
                <a:lnTo>
                  <a:pt x="0" y="0"/>
                </a:lnTo>
                <a:lnTo>
                  <a:pt x="0" y="361492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36667" y="5707481"/>
            <a:ext cx="30156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Prepare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spc="-10" dirty="0">
                <a:latin typeface="Tahoma"/>
                <a:cs typeface="Tahoma"/>
              </a:rPr>
              <a:t>Block-out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area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1052" y="5707481"/>
            <a:ext cx="3169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Reference </a:t>
            </a:r>
            <a:r>
              <a:rPr sz="2000" dirty="0">
                <a:latin typeface="Tahoma"/>
                <a:cs typeface="Tahoma"/>
              </a:rPr>
              <a:t>Beam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Installation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9704" y="1563623"/>
            <a:ext cx="3892296" cy="3732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3711" y="1627631"/>
            <a:ext cx="3738371" cy="3549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44661" y="1608582"/>
            <a:ext cx="3776979" cy="3587750"/>
          </a:xfrm>
          <a:custGeom>
            <a:avLst/>
            <a:gdLst/>
            <a:ahLst/>
            <a:cxnLst/>
            <a:rect l="l" t="t" r="r" b="b"/>
            <a:pathLst>
              <a:path w="3776979" h="3587750">
                <a:moveTo>
                  <a:pt x="0" y="3587496"/>
                </a:moveTo>
                <a:lnTo>
                  <a:pt x="3776472" y="3587496"/>
                </a:lnTo>
                <a:lnTo>
                  <a:pt x="3776472" y="0"/>
                </a:lnTo>
                <a:lnTo>
                  <a:pt x="0" y="0"/>
                </a:lnTo>
                <a:lnTo>
                  <a:pt x="0" y="3587496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0911" y="2324100"/>
            <a:ext cx="458724" cy="1030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84255" y="2515235"/>
            <a:ext cx="179070" cy="742315"/>
          </a:xfrm>
          <a:custGeom>
            <a:avLst/>
            <a:gdLst/>
            <a:ahLst/>
            <a:cxnLst/>
            <a:rect l="l" t="t" r="r" b="b"/>
            <a:pathLst>
              <a:path w="179070" h="742314">
                <a:moveTo>
                  <a:pt x="75583" y="75013"/>
                </a:moveTo>
                <a:lnTo>
                  <a:pt x="60793" y="109775"/>
                </a:lnTo>
                <a:lnTo>
                  <a:pt x="141202" y="742061"/>
                </a:lnTo>
                <a:lnTo>
                  <a:pt x="179048" y="737362"/>
                </a:lnTo>
                <a:lnTo>
                  <a:pt x="98516" y="104891"/>
                </a:lnTo>
                <a:lnTo>
                  <a:pt x="75583" y="75013"/>
                </a:lnTo>
                <a:close/>
              </a:path>
              <a:path w="179070" h="742314">
                <a:moveTo>
                  <a:pt x="66018" y="0"/>
                </a:moveTo>
                <a:lnTo>
                  <a:pt x="1492" y="151939"/>
                </a:lnTo>
                <a:lnTo>
                  <a:pt x="0" y="159283"/>
                </a:lnTo>
                <a:lnTo>
                  <a:pt x="1391" y="166449"/>
                </a:lnTo>
                <a:lnTo>
                  <a:pt x="5377" y="172591"/>
                </a:lnTo>
                <a:lnTo>
                  <a:pt x="11662" y="176911"/>
                </a:lnTo>
                <a:lnTo>
                  <a:pt x="19051" y="178413"/>
                </a:lnTo>
                <a:lnTo>
                  <a:pt x="26203" y="177022"/>
                </a:lnTo>
                <a:lnTo>
                  <a:pt x="32307" y="173035"/>
                </a:lnTo>
                <a:lnTo>
                  <a:pt x="36554" y="166750"/>
                </a:lnTo>
                <a:lnTo>
                  <a:pt x="60793" y="109775"/>
                </a:lnTo>
                <a:lnTo>
                  <a:pt x="51921" y="40004"/>
                </a:lnTo>
                <a:lnTo>
                  <a:pt x="89640" y="35178"/>
                </a:lnTo>
                <a:lnTo>
                  <a:pt x="93008" y="35178"/>
                </a:lnTo>
                <a:lnTo>
                  <a:pt x="66018" y="0"/>
                </a:lnTo>
                <a:close/>
              </a:path>
              <a:path w="179070" h="742314">
                <a:moveTo>
                  <a:pt x="93008" y="35178"/>
                </a:moveTo>
                <a:lnTo>
                  <a:pt x="89640" y="35178"/>
                </a:lnTo>
                <a:lnTo>
                  <a:pt x="98516" y="104891"/>
                </a:lnTo>
                <a:lnTo>
                  <a:pt x="136249" y="154050"/>
                </a:lnTo>
                <a:lnTo>
                  <a:pt x="141934" y="159053"/>
                </a:lnTo>
                <a:lnTo>
                  <a:pt x="148869" y="161401"/>
                </a:lnTo>
                <a:lnTo>
                  <a:pt x="156162" y="160962"/>
                </a:lnTo>
                <a:lnTo>
                  <a:pt x="162919" y="157606"/>
                </a:lnTo>
                <a:lnTo>
                  <a:pt x="167903" y="151939"/>
                </a:lnTo>
                <a:lnTo>
                  <a:pt x="170221" y="145033"/>
                </a:lnTo>
                <a:lnTo>
                  <a:pt x="169777" y="137747"/>
                </a:lnTo>
                <a:lnTo>
                  <a:pt x="166475" y="130937"/>
                </a:lnTo>
                <a:lnTo>
                  <a:pt x="93008" y="35178"/>
                </a:lnTo>
                <a:close/>
              </a:path>
              <a:path w="179070" h="742314">
                <a:moveTo>
                  <a:pt x="89640" y="35178"/>
                </a:moveTo>
                <a:lnTo>
                  <a:pt x="51921" y="40004"/>
                </a:lnTo>
                <a:lnTo>
                  <a:pt x="60793" y="109775"/>
                </a:lnTo>
                <a:lnTo>
                  <a:pt x="75583" y="75013"/>
                </a:lnTo>
                <a:lnTo>
                  <a:pt x="55731" y="49149"/>
                </a:lnTo>
                <a:lnTo>
                  <a:pt x="88370" y="44957"/>
                </a:lnTo>
                <a:lnTo>
                  <a:pt x="90885" y="44957"/>
                </a:lnTo>
                <a:lnTo>
                  <a:pt x="89640" y="35178"/>
                </a:lnTo>
                <a:close/>
              </a:path>
              <a:path w="179070" h="742314">
                <a:moveTo>
                  <a:pt x="90885" y="44957"/>
                </a:moveTo>
                <a:lnTo>
                  <a:pt x="88370" y="44957"/>
                </a:lnTo>
                <a:lnTo>
                  <a:pt x="75583" y="75013"/>
                </a:lnTo>
                <a:lnTo>
                  <a:pt x="98516" y="104891"/>
                </a:lnTo>
                <a:lnTo>
                  <a:pt x="90885" y="44957"/>
                </a:lnTo>
                <a:close/>
              </a:path>
              <a:path w="179070" h="742314">
                <a:moveTo>
                  <a:pt x="88370" y="44957"/>
                </a:moveTo>
                <a:lnTo>
                  <a:pt x="55731" y="49149"/>
                </a:lnTo>
                <a:lnTo>
                  <a:pt x="75583" y="75013"/>
                </a:lnTo>
                <a:lnTo>
                  <a:pt x="88370" y="449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12302" y="2286761"/>
            <a:ext cx="1251585" cy="189230"/>
          </a:xfrm>
          <a:prstGeom prst="rect">
            <a:avLst/>
          </a:prstGeom>
          <a:solidFill>
            <a:srgbClr val="FFFF99"/>
          </a:solidFill>
          <a:ln w="259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1390"/>
              </a:lnSpc>
            </a:pPr>
            <a:r>
              <a:rPr sz="1200" spc="-10" dirty="0">
                <a:latin typeface="Constantia"/>
                <a:cs typeface="Constantia"/>
              </a:rPr>
              <a:t>Reference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Beam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4190" y="2273045"/>
            <a:ext cx="1371600" cy="189230"/>
          </a:xfrm>
          <a:custGeom>
            <a:avLst/>
            <a:gdLst/>
            <a:ahLst/>
            <a:cxnLst/>
            <a:rect l="l" t="t" r="r" b="b"/>
            <a:pathLst>
              <a:path w="1371600" h="189230">
                <a:moveTo>
                  <a:pt x="0" y="188975"/>
                </a:moveTo>
                <a:lnTo>
                  <a:pt x="1371600" y="188975"/>
                </a:lnTo>
                <a:lnTo>
                  <a:pt x="1371600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64190" y="2273045"/>
            <a:ext cx="1371600" cy="18923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ts val="1390"/>
              </a:lnSpc>
            </a:pPr>
            <a:r>
              <a:rPr sz="1200" spc="-10" dirty="0">
                <a:latin typeface="Constantia"/>
                <a:cs typeface="Constantia"/>
              </a:rPr>
              <a:t>Reference</a:t>
            </a:r>
            <a:r>
              <a:rPr sz="1200" spc="-4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Beam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63300" y="2310383"/>
            <a:ext cx="483107" cy="1033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23243" y="2501519"/>
            <a:ext cx="242570" cy="744220"/>
          </a:xfrm>
          <a:custGeom>
            <a:avLst/>
            <a:gdLst/>
            <a:ahLst/>
            <a:cxnLst/>
            <a:rect l="l" t="t" r="r" b="b"/>
            <a:pathLst>
              <a:path w="242570" h="744219">
                <a:moveTo>
                  <a:pt x="176004" y="73566"/>
                </a:moveTo>
                <a:lnTo>
                  <a:pt x="149932" y="100982"/>
                </a:lnTo>
                <a:lnTo>
                  <a:pt x="0" y="735329"/>
                </a:lnTo>
                <a:lnTo>
                  <a:pt x="37083" y="744092"/>
                </a:lnTo>
                <a:lnTo>
                  <a:pt x="187029" y="109689"/>
                </a:lnTo>
                <a:lnTo>
                  <a:pt x="176004" y="73566"/>
                </a:lnTo>
                <a:close/>
              </a:path>
              <a:path w="242570" h="744219">
                <a:moveTo>
                  <a:pt x="203334" y="32511"/>
                </a:moveTo>
                <a:lnTo>
                  <a:pt x="166115" y="32511"/>
                </a:lnTo>
                <a:lnTo>
                  <a:pt x="203200" y="41275"/>
                </a:lnTo>
                <a:lnTo>
                  <a:pt x="187029" y="109689"/>
                </a:lnTo>
                <a:lnTo>
                  <a:pt x="205104" y="168909"/>
                </a:lnTo>
                <a:lnTo>
                  <a:pt x="208690" y="175609"/>
                </a:lnTo>
                <a:lnTo>
                  <a:pt x="214360" y="180212"/>
                </a:lnTo>
                <a:lnTo>
                  <a:pt x="221339" y="182340"/>
                </a:lnTo>
                <a:lnTo>
                  <a:pt x="228853" y="181609"/>
                </a:lnTo>
                <a:lnTo>
                  <a:pt x="235499" y="178024"/>
                </a:lnTo>
                <a:lnTo>
                  <a:pt x="240109" y="172354"/>
                </a:lnTo>
                <a:lnTo>
                  <a:pt x="242266" y="165375"/>
                </a:lnTo>
                <a:lnTo>
                  <a:pt x="241553" y="157860"/>
                </a:lnTo>
                <a:lnTo>
                  <a:pt x="203334" y="32511"/>
                </a:lnTo>
                <a:close/>
              </a:path>
              <a:path w="242570" h="744219">
                <a:moveTo>
                  <a:pt x="193421" y="0"/>
                </a:moveTo>
                <a:lnTo>
                  <a:pt x="79628" y="119633"/>
                </a:lnTo>
                <a:lnTo>
                  <a:pt x="75622" y="126037"/>
                </a:lnTo>
                <a:lnTo>
                  <a:pt x="74437" y="133238"/>
                </a:lnTo>
                <a:lnTo>
                  <a:pt x="76039" y="140368"/>
                </a:lnTo>
                <a:lnTo>
                  <a:pt x="80390" y="146557"/>
                </a:lnTo>
                <a:lnTo>
                  <a:pt x="86794" y="150582"/>
                </a:lnTo>
                <a:lnTo>
                  <a:pt x="93995" y="151796"/>
                </a:lnTo>
                <a:lnTo>
                  <a:pt x="101125" y="150201"/>
                </a:lnTo>
                <a:lnTo>
                  <a:pt x="107314" y="145795"/>
                </a:lnTo>
                <a:lnTo>
                  <a:pt x="149932" y="100982"/>
                </a:lnTo>
                <a:lnTo>
                  <a:pt x="166115" y="32511"/>
                </a:lnTo>
                <a:lnTo>
                  <a:pt x="203334" y="32511"/>
                </a:lnTo>
                <a:lnTo>
                  <a:pt x="193421" y="0"/>
                </a:lnTo>
                <a:close/>
              </a:path>
              <a:path w="242570" h="744219">
                <a:moveTo>
                  <a:pt x="202929" y="42417"/>
                </a:moveTo>
                <a:lnTo>
                  <a:pt x="166497" y="42417"/>
                </a:lnTo>
                <a:lnTo>
                  <a:pt x="198500" y="49910"/>
                </a:lnTo>
                <a:lnTo>
                  <a:pt x="176004" y="73566"/>
                </a:lnTo>
                <a:lnTo>
                  <a:pt x="187029" y="109689"/>
                </a:lnTo>
                <a:lnTo>
                  <a:pt x="202929" y="42417"/>
                </a:lnTo>
                <a:close/>
              </a:path>
              <a:path w="242570" h="744219">
                <a:moveTo>
                  <a:pt x="166115" y="32511"/>
                </a:moveTo>
                <a:lnTo>
                  <a:pt x="149932" y="100982"/>
                </a:lnTo>
                <a:lnTo>
                  <a:pt x="176004" y="73566"/>
                </a:lnTo>
                <a:lnTo>
                  <a:pt x="166497" y="42417"/>
                </a:lnTo>
                <a:lnTo>
                  <a:pt x="202929" y="42417"/>
                </a:lnTo>
                <a:lnTo>
                  <a:pt x="203200" y="41275"/>
                </a:lnTo>
                <a:lnTo>
                  <a:pt x="166115" y="32511"/>
                </a:lnTo>
                <a:close/>
              </a:path>
              <a:path w="242570" h="744219">
                <a:moveTo>
                  <a:pt x="166497" y="42417"/>
                </a:moveTo>
                <a:lnTo>
                  <a:pt x="176004" y="73566"/>
                </a:lnTo>
                <a:lnTo>
                  <a:pt x="198500" y="49910"/>
                </a:lnTo>
                <a:lnTo>
                  <a:pt x="166497" y="424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" y="1549908"/>
            <a:ext cx="4194048" cy="3765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063" y="1613916"/>
            <a:ext cx="4011167" cy="3582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13" y="1594866"/>
            <a:ext cx="4049395" cy="3621404"/>
          </a:xfrm>
          <a:custGeom>
            <a:avLst/>
            <a:gdLst/>
            <a:ahLst/>
            <a:cxnLst/>
            <a:rect l="l" t="t" r="r" b="b"/>
            <a:pathLst>
              <a:path w="4049395" h="3621404">
                <a:moveTo>
                  <a:pt x="0" y="3621024"/>
                </a:moveTo>
                <a:lnTo>
                  <a:pt x="4049267" y="3621024"/>
                </a:lnTo>
                <a:lnTo>
                  <a:pt x="4049267" y="0"/>
                </a:lnTo>
                <a:lnTo>
                  <a:pt x="0" y="0"/>
                </a:lnTo>
                <a:lnTo>
                  <a:pt x="0" y="362102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2891" y="5694070"/>
            <a:ext cx="34747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6330" marR="5080" indent="-110363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Block-out </a:t>
            </a:r>
            <a:r>
              <a:rPr sz="2000" spc="-5" dirty="0">
                <a:latin typeface="Tahoma"/>
                <a:cs typeface="Tahoma"/>
              </a:rPr>
              <a:t>area </a:t>
            </a:r>
            <a:r>
              <a:rPr sz="2000" dirty="0">
                <a:latin typeface="Tahoma"/>
                <a:cs typeface="Tahoma"/>
              </a:rPr>
              <a:t>after </a:t>
            </a:r>
            <a:r>
              <a:rPr sz="2000" spc="-5" dirty="0">
                <a:latin typeface="Tahoma"/>
                <a:cs typeface="Tahoma"/>
              </a:rPr>
              <a:t>deck slabs  concreting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5300" y="1374647"/>
            <a:ext cx="5742432" cy="457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308" y="1438655"/>
            <a:ext cx="5559552" cy="439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258" y="1419605"/>
            <a:ext cx="5598160" cy="4434840"/>
          </a:xfrm>
          <a:custGeom>
            <a:avLst/>
            <a:gdLst/>
            <a:ahLst/>
            <a:cxnLst/>
            <a:rect l="l" t="t" r="r" b="b"/>
            <a:pathLst>
              <a:path w="5598160" h="4434840">
                <a:moveTo>
                  <a:pt x="0" y="4434840"/>
                </a:moveTo>
                <a:lnTo>
                  <a:pt x="5597652" y="4434840"/>
                </a:lnTo>
                <a:lnTo>
                  <a:pt x="5597652" y="0"/>
                </a:lnTo>
                <a:lnTo>
                  <a:pt x="0" y="0"/>
                </a:lnTo>
                <a:lnTo>
                  <a:pt x="0" y="443484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5247" y="1360932"/>
            <a:ext cx="5789676" cy="459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9255" y="1424939"/>
            <a:ext cx="5606796" cy="4410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0205" y="1405889"/>
            <a:ext cx="5645150" cy="4448810"/>
          </a:xfrm>
          <a:custGeom>
            <a:avLst/>
            <a:gdLst/>
            <a:ahLst/>
            <a:cxnLst/>
            <a:rect l="l" t="t" r="r" b="b"/>
            <a:pathLst>
              <a:path w="5645150" h="4448810">
                <a:moveTo>
                  <a:pt x="0" y="4448556"/>
                </a:moveTo>
                <a:lnTo>
                  <a:pt x="5644896" y="4448556"/>
                </a:lnTo>
                <a:lnTo>
                  <a:pt x="5644896" y="0"/>
                </a:lnTo>
                <a:lnTo>
                  <a:pt x="0" y="0"/>
                </a:lnTo>
                <a:lnTo>
                  <a:pt x="0" y="44485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6071" y="6056782"/>
            <a:ext cx="3594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Placing Steel Profile Sealer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Strip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000" y="6070803"/>
            <a:ext cx="54508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800" marR="5080" indent="-23247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Placing Cross </a:t>
            </a:r>
            <a:r>
              <a:rPr sz="2000" dirty="0">
                <a:latin typeface="Tahoma"/>
                <a:cs typeface="Tahoma"/>
              </a:rPr>
              <a:t>Beam </a:t>
            </a:r>
            <a:r>
              <a:rPr sz="2000" spc="-10" dirty="0">
                <a:latin typeface="Tahoma"/>
                <a:cs typeface="Tahoma"/>
              </a:rPr>
              <a:t>for </a:t>
            </a:r>
            <a:r>
              <a:rPr sz="2000" spc="-5" dirty="0">
                <a:latin typeface="Tahoma"/>
                <a:cs typeface="Tahoma"/>
              </a:rPr>
              <a:t>level adjustment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Steel  Profile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66615" y="1536191"/>
            <a:ext cx="4026408" cy="416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0623" y="1600200"/>
            <a:ext cx="3843528" cy="3980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1573" y="1581150"/>
            <a:ext cx="3881754" cy="4018915"/>
          </a:xfrm>
          <a:custGeom>
            <a:avLst/>
            <a:gdLst/>
            <a:ahLst/>
            <a:cxnLst/>
            <a:rect l="l" t="t" r="r" b="b"/>
            <a:pathLst>
              <a:path w="3881754" h="4018915">
                <a:moveTo>
                  <a:pt x="0" y="4018788"/>
                </a:moveTo>
                <a:lnTo>
                  <a:pt x="3881628" y="4018788"/>
                </a:lnTo>
                <a:lnTo>
                  <a:pt x="3881628" y="0"/>
                </a:lnTo>
                <a:lnTo>
                  <a:pt x="0" y="0"/>
                </a:lnTo>
                <a:lnTo>
                  <a:pt x="0" y="401878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7304" y="1536191"/>
            <a:ext cx="4032504" cy="416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1311" y="1600200"/>
            <a:ext cx="3849624" cy="3980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2261" y="1581150"/>
            <a:ext cx="3888104" cy="4018915"/>
          </a:xfrm>
          <a:custGeom>
            <a:avLst/>
            <a:gdLst/>
            <a:ahLst/>
            <a:cxnLst/>
            <a:rect l="l" t="t" r="r" b="b"/>
            <a:pathLst>
              <a:path w="3888104" h="4018915">
                <a:moveTo>
                  <a:pt x="0" y="4018788"/>
                </a:moveTo>
                <a:lnTo>
                  <a:pt x="3887724" y="4018788"/>
                </a:lnTo>
                <a:lnTo>
                  <a:pt x="3887724" y="0"/>
                </a:lnTo>
                <a:lnTo>
                  <a:pt x="0" y="0"/>
                </a:lnTo>
                <a:lnTo>
                  <a:pt x="0" y="401878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784" y="1536191"/>
            <a:ext cx="4037076" cy="4149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791" y="1600200"/>
            <a:ext cx="3854196" cy="3966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741" y="1581150"/>
            <a:ext cx="3892550" cy="4005579"/>
          </a:xfrm>
          <a:custGeom>
            <a:avLst/>
            <a:gdLst/>
            <a:ahLst/>
            <a:cxnLst/>
            <a:rect l="l" t="t" r="r" b="b"/>
            <a:pathLst>
              <a:path w="3892550" h="4005579">
                <a:moveTo>
                  <a:pt x="0" y="4005072"/>
                </a:moveTo>
                <a:lnTo>
                  <a:pt x="3892296" y="4005072"/>
                </a:lnTo>
                <a:lnTo>
                  <a:pt x="3892296" y="0"/>
                </a:lnTo>
                <a:lnTo>
                  <a:pt x="0" y="0"/>
                </a:lnTo>
                <a:lnTo>
                  <a:pt x="0" y="40050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3275" y="5801664"/>
            <a:ext cx="1943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Level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adjustment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3257" y="5855614"/>
            <a:ext cx="2293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Center </a:t>
            </a:r>
            <a:r>
              <a:rPr sz="2000" spc="-5" dirty="0">
                <a:latin typeface="Tahoma"/>
                <a:cs typeface="Tahoma"/>
              </a:rPr>
              <a:t>line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checking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96476" y="5855614"/>
            <a:ext cx="16598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Level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checking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0500" y="1347216"/>
            <a:ext cx="4082796" cy="433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1411224"/>
            <a:ext cx="3899916" cy="415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58" y="1392174"/>
            <a:ext cx="3938270" cy="4194175"/>
          </a:xfrm>
          <a:custGeom>
            <a:avLst/>
            <a:gdLst/>
            <a:ahLst/>
            <a:cxnLst/>
            <a:rect l="l" t="t" r="r" b="b"/>
            <a:pathLst>
              <a:path w="3938270" h="4194175">
                <a:moveTo>
                  <a:pt x="0" y="4194048"/>
                </a:moveTo>
                <a:lnTo>
                  <a:pt x="3938016" y="4194048"/>
                </a:lnTo>
                <a:lnTo>
                  <a:pt x="3938016" y="0"/>
                </a:lnTo>
                <a:lnTo>
                  <a:pt x="0" y="0"/>
                </a:lnTo>
                <a:lnTo>
                  <a:pt x="0" y="419404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3671" y="1360932"/>
            <a:ext cx="4101083" cy="431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7679" y="1424940"/>
            <a:ext cx="3918203" cy="412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8629" y="1405889"/>
            <a:ext cx="3956685" cy="4166870"/>
          </a:xfrm>
          <a:custGeom>
            <a:avLst/>
            <a:gdLst/>
            <a:ahLst/>
            <a:cxnLst/>
            <a:rect l="l" t="t" r="r" b="b"/>
            <a:pathLst>
              <a:path w="3956684" h="4166870">
                <a:moveTo>
                  <a:pt x="0" y="4166615"/>
                </a:moveTo>
                <a:lnTo>
                  <a:pt x="3956304" y="4166615"/>
                </a:lnTo>
                <a:lnTo>
                  <a:pt x="3956304" y="0"/>
                </a:lnTo>
                <a:lnTo>
                  <a:pt x="0" y="0"/>
                </a:lnTo>
                <a:lnTo>
                  <a:pt x="0" y="416661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2752" y="1360932"/>
            <a:ext cx="3709415" cy="4311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6759" y="1424940"/>
            <a:ext cx="3526535" cy="4128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47709" y="1405889"/>
            <a:ext cx="3564890" cy="4166870"/>
          </a:xfrm>
          <a:custGeom>
            <a:avLst/>
            <a:gdLst/>
            <a:ahLst/>
            <a:cxnLst/>
            <a:rect l="l" t="t" r="r" b="b"/>
            <a:pathLst>
              <a:path w="3564890" h="4166870">
                <a:moveTo>
                  <a:pt x="0" y="4166615"/>
                </a:moveTo>
                <a:lnTo>
                  <a:pt x="3564636" y="4166615"/>
                </a:lnTo>
                <a:lnTo>
                  <a:pt x="3564636" y="0"/>
                </a:lnTo>
                <a:lnTo>
                  <a:pt x="0" y="0"/>
                </a:lnTo>
                <a:lnTo>
                  <a:pt x="0" y="416661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2218" y="5882436"/>
            <a:ext cx="32613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 marR="5080" indent="-11176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Final Level checking by Level  Machine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7892" y="5882436"/>
            <a:ext cx="3231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After installation Anchor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Bolt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223" y="5882436"/>
            <a:ext cx="2722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Installing </a:t>
            </a:r>
            <a:r>
              <a:rPr sz="2000" dirty="0">
                <a:latin typeface="Tahoma"/>
                <a:cs typeface="Tahoma"/>
              </a:rPr>
              <a:t>of Anchor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Bolt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995" y="1739264"/>
            <a:ext cx="3343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INTRODUCTION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960" y="2780233"/>
            <a:ext cx="1101788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Generally Expansion Joints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Bridges are designed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provide continuity between  two </a:t>
            </a:r>
            <a:r>
              <a:rPr sz="2400" dirty="0">
                <a:latin typeface="Tahoma"/>
                <a:cs typeface="Tahoma"/>
              </a:rPr>
              <a:t>parts of </a:t>
            </a: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spc="-10" dirty="0">
                <a:latin typeface="Tahoma"/>
                <a:cs typeface="Tahoma"/>
              </a:rPr>
              <a:t>structures </a:t>
            </a:r>
            <a:r>
              <a:rPr sz="2400" dirty="0">
                <a:latin typeface="Tahoma"/>
                <a:cs typeface="Tahoma"/>
              </a:rPr>
              <a:t>which </a:t>
            </a:r>
            <a:r>
              <a:rPr sz="2400" spc="-5" dirty="0">
                <a:latin typeface="Tahoma"/>
                <a:cs typeface="Tahoma"/>
              </a:rPr>
              <a:t>are </a:t>
            </a:r>
            <a:r>
              <a:rPr sz="2400" dirty="0">
                <a:latin typeface="Tahoma"/>
                <a:cs typeface="Tahoma"/>
              </a:rPr>
              <a:t>in </a:t>
            </a:r>
            <a:r>
              <a:rPr sz="2400" spc="-10" dirty="0">
                <a:latin typeface="Tahoma"/>
                <a:cs typeface="Tahoma"/>
              </a:rPr>
              <a:t>relative movements </a:t>
            </a:r>
            <a:r>
              <a:rPr sz="2400" dirty="0">
                <a:latin typeface="Tahoma"/>
                <a:cs typeface="Tahoma"/>
              </a:rPr>
              <a:t>because of </a:t>
            </a:r>
            <a:r>
              <a:rPr sz="2400" spc="-5" dirty="0">
                <a:latin typeface="Tahoma"/>
                <a:cs typeface="Tahoma"/>
              </a:rPr>
              <a:t>thermal  deformation, </a:t>
            </a:r>
            <a:r>
              <a:rPr sz="2400" spc="-15" dirty="0">
                <a:latin typeface="Tahoma"/>
                <a:cs typeface="Tahoma"/>
              </a:rPr>
              <a:t>creep, </a:t>
            </a:r>
            <a:r>
              <a:rPr sz="2400" spc="-5" dirty="0">
                <a:latin typeface="Tahoma"/>
                <a:cs typeface="Tahoma"/>
              </a:rPr>
              <a:t>shrinkage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displacement/deflection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spc="-10" dirty="0">
                <a:latin typeface="Tahoma"/>
                <a:cs typeface="Tahoma"/>
              </a:rPr>
              <a:t>structures  </a:t>
            </a:r>
            <a:r>
              <a:rPr sz="2400" dirty="0">
                <a:latin typeface="Tahoma"/>
                <a:cs typeface="Tahoma"/>
              </a:rPr>
              <a:t>under </a:t>
            </a:r>
            <a:r>
              <a:rPr sz="2400" spc="-15" dirty="0">
                <a:latin typeface="Tahoma"/>
                <a:cs typeface="Tahoma"/>
              </a:rPr>
              <a:t>traffic </a:t>
            </a:r>
            <a:r>
              <a:rPr sz="2400" dirty="0">
                <a:latin typeface="Tahoma"/>
                <a:cs typeface="Tahoma"/>
              </a:rPr>
              <a:t>load. </a:t>
            </a:r>
            <a:r>
              <a:rPr sz="2400" spc="-5" dirty="0">
                <a:latin typeface="Tahoma"/>
                <a:cs typeface="Tahoma"/>
              </a:rPr>
              <a:t>Expansion Joints </a:t>
            </a:r>
            <a:r>
              <a:rPr sz="2400" spc="-10" dirty="0">
                <a:latin typeface="Tahoma"/>
                <a:cs typeface="Tahoma"/>
              </a:rPr>
              <a:t>should </a:t>
            </a:r>
            <a:r>
              <a:rPr sz="2400" dirty="0">
                <a:latin typeface="Tahoma"/>
                <a:cs typeface="Tahoma"/>
              </a:rPr>
              <a:t>be </a:t>
            </a:r>
            <a:r>
              <a:rPr sz="2400" spc="-5" dirty="0">
                <a:latin typeface="Tahoma"/>
                <a:cs typeface="Tahoma"/>
              </a:rPr>
              <a:t>capable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accommodating </a:t>
            </a:r>
            <a:r>
              <a:rPr sz="2400" dirty="0">
                <a:latin typeface="Tahoma"/>
                <a:cs typeface="Tahoma"/>
              </a:rPr>
              <a:t>all  </a:t>
            </a:r>
            <a:r>
              <a:rPr sz="2400" spc="-10" dirty="0">
                <a:latin typeface="Tahoma"/>
                <a:cs typeface="Tahoma"/>
              </a:rPr>
              <a:t>movements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dirty="0">
                <a:latin typeface="Tahoma"/>
                <a:cs typeface="Tahoma"/>
              </a:rPr>
              <a:t>deck</a:t>
            </a:r>
            <a:r>
              <a:rPr sz="2400" spc="-5" dirty="0">
                <a:latin typeface="Tahoma"/>
                <a:cs typeface="Tahoma"/>
              </a:rPr>
              <a:t> slab</a:t>
            </a:r>
            <a:r>
              <a:rPr sz="2400" b="1" spc="-5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8788" y="1508760"/>
            <a:ext cx="6001512" cy="436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795" y="1572767"/>
            <a:ext cx="5818632" cy="418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745" y="1553717"/>
            <a:ext cx="5857240" cy="4220210"/>
          </a:xfrm>
          <a:custGeom>
            <a:avLst/>
            <a:gdLst/>
            <a:ahLst/>
            <a:cxnLst/>
            <a:rect l="l" t="t" r="r" b="b"/>
            <a:pathLst>
              <a:path w="5857240" h="4220210">
                <a:moveTo>
                  <a:pt x="0" y="4219956"/>
                </a:moveTo>
                <a:lnTo>
                  <a:pt x="5856732" y="4219956"/>
                </a:lnTo>
                <a:lnTo>
                  <a:pt x="5856732" y="0"/>
                </a:lnTo>
                <a:lnTo>
                  <a:pt x="0" y="0"/>
                </a:lnTo>
                <a:lnTo>
                  <a:pt x="0" y="4219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1532" y="1508760"/>
            <a:ext cx="5954268" cy="436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5540" y="1572767"/>
            <a:ext cx="5771388" cy="418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6490" y="1553717"/>
            <a:ext cx="5809615" cy="4220210"/>
          </a:xfrm>
          <a:custGeom>
            <a:avLst/>
            <a:gdLst/>
            <a:ahLst/>
            <a:cxnLst/>
            <a:rect l="l" t="t" r="r" b="b"/>
            <a:pathLst>
              <a:path w="5809615" h="4220210">
                <a:moveTo>
                  <a:pt x="0" y="4219956"/>
                </a:moveTo>
                <a:lnTo>
                  <a:pt x="5809488" y="4219956"/>
                </a:lnTo>
                <a:lnTo>
                  <a:pt x="5809488" y="0"/>
                </a:lnTo>
                <a:lnTo>
                  <a:pt x="0" y="0"/>
                </a:lnTo>
                <a:lnTo>
                  <a:pt x="0" y="4219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100" y="5963208"/>
            <a:ext cx="5036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885" marR="5080" indent="-211582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Tahoma"/>
                <a:cs typeface="Tahoma"/>
              </a:rPr>
              <a:t>Welding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rectangular </a:t>
            </a:r>
            <a:r>
              <a:rPr sz="2000" dirty="0">
                <a:latin typeface="Tahoma"/>
                <a:cs typeface="Tahoma"/>
              </a:rPr>
              <a:t>anchor bar </a:t>
            </a:r>
            <a:r>
              <a:rPr sz="2000" spc="-5" dirty="0">
                <a:latin typeface="Tahoma"/>
                <a:cs typeface="Tahoma"/>
              </a:rPr>
              <a:t>with Steel  Profile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0110" y="6016853"/>
            <a:ext cx="4878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After installation and </a:t>
            </a:r>
            <a:r>
              <a:rPr sz="2000" spc="-5" dirty="0">
                <a:latin typeface="Tahoma"/>
                <a:cs typeface="Tahoma"/>
              </a:rPr>
              <a:t>welding </a:t>
            </a:r>
            <a:r>
              <a:rPr sz="2000" dirty="0">
                <a:latin typeface="Tahoma"/>
                <a:cs typeface="Tahoma"/>
              </a:rPr>
              <a:t>of anchor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bar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2231" y="1347216"/>
            <a:ext cx="5873496" cy="420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1411224"/>
            <a:ext cx="5690616" cy="402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190" y="1392174"/>
            <a:ext cx="5728970" cy="4060190"/>
          </a:xfrm>
          <a:custGeom>
            <a:avLst/>
            <a:gdLst/>
            <a:ahLst/>
            <a:cxnLst/>
            <a:rect l="l" t="t" r="r" b="b"/>
            <a:pathLst>
              <a:path w="5728970" h="4060190">
                <a:moveTo>
                  <a:pt x="0" y="4059936"/>
                </a:moveTo>
                <a:lnTo>
                  <a:pt x="5728716" y="4059936"/>
                </a:lnTo>
                <a:lnTo>
                  <a:pt x="5728716" y="0"/>
                </a:lnTo>
                <a:lnTo>
                  <a:pt x="0" y="0"/>
                </a:lnTo>
                <a:lnTo>
                  <a:pt x="0" y="405993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0008" y="1347216"/>
            <a:ext cx="5914644" cy="419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4015" y="1411224"/>
            <a:ext cx="5731764" cy="4008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4965" y="1392174"/>
            <a:ext cx="5770245" cy="4046220"/>
          </a:xfrm>
          <a:custGeom>
            <a:avLst/>
            <a:gdLst/>
            <a:ahLst/>
            <a:cxnLst/>
            <a:rect l="l" t="t" r="r" b="b"/>
            <a:pathLst>
              <a:path w="5770245" h="4046220">
                <a:moveTo>
                  <a:pt x="0" y="4046220"/>
                </a:moveTo>
                <a:lnTo>
                  <a:pt x="5769864" y="4046220"/>
                </a:lnTo>
                <a:lnTo>
                  <a:pt x="5769864" y="0"/>
                </a:lnTo>
                <a:lnTo>
                  <a:pt x="0" y="0"/>
                </a:lnTo>
                <a:lnTo>
                  <a:pt x="0" y="404622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0305" y="5720892"/>
            <a:ext cx="4429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Tahoma"/>
                <a:cs typeface="Tahoma"/>
              </a:rPr>
              <a:t>Welding </a:t>
            </a:r>
            <a:r>
              <a:rPr sz="2000" dirty="0">
                <a:latin typeface="Tahoma"/>
                <a:cs typeface="Tahoma"/>
              </a:rPr>
              <a:t>Anchor Bolt </a:t>
            </a:r>
            <a:r>
              <a:rPr sz="2000" spc="-5" dirty="0">
                <a:latin typeface="Tahoma"/>
                <a:cs typeface="Tahoma"/>
              </a:rPr>
              <a:t>with </a:t>
            </a:r>
            <a:r>
              <a:rPr sz="2000" dirty="0">
                <a:latin typeface="Tahoma"/>
                <a:cs typeface="Tahoma"/>
              </a:rPr>
              <a:t>anchor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Rebar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1678" y="5748020"/>
            <a:ext cx="54965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0245" marR="5080" indent="-19481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Tahoma"/>
                <a:cs typeface="Tahoma"/>
              </a:rPr>
              <a:t>Welding </a:t>
            </a:r>
            <a:r>
              <a:rPr sz="2000" spc="-10" dirty="0">
                <a:latin typeface="Tahoma"/>
                <a:cs typeface="Tahoma"/>
              </a:rPr>
              <a:t>extra </a:t>
            </a:r>
            <a:r>
              <a:rPr sz="2000" spc="-5" dirty="0">
                <a:latin typeface="Tahoma"/>
                <a:cs typeface="Tahoma"/>
              </a:rPr>
              <a:t>cut piece rebar with </a:t>
            </a:r>
            <a:r>
              <a:rPr sz="2000" dirty="0">
                <a:latin typeface="Tahoma"/>
                <a:cs typeface="Tahoma"/>
              </a:rPr>
              <a:t>Anchor Bolt &amp;  anchor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Rebar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28431" y="1575816"/>
            <a:ext cx="4096512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2440" y="1639823"/>
            <a:ext cx="3913632" cy="3765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3390" y="1620774"/>
            <a:ext cx="3952240" cy="3804285"/>
          </a:xfrm>
          <a:custGeom>
            <a:avLst/>
            <a:gdLst/>
            <a:ahLst/>
            <a:cxnLst/>
            <a:rect l="l" t="t" r="r" b="b"/>
            <a:pathLst>
              <a:path w="3952240" h="3804285">
                <a:moveTo>
                  <a:pt x="0" y="3803904"/>
                </a:moveTo>
                <a:lnTo>
                  <a:pt x="3951732" y="3803904"/>
                </a:lnTo>
                <a:lnTo>
                  <a:pt x="3951732" y="0"/>
                </a:lnTo>
                <a:lnTo>
                  <a:pt x="0" y="0"/>
                </a:lnTo>
                <a:lnTo>
                  <a:pt x="0" y="38039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9832" y="1589532"/>
            <a:ext cx="4107179" cy="393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0" y="1653539"/>
            <a:ext cx="3924300" cy="375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4790" y="1634489"/>
            <a:ext cx="3962400" cy="3790315"/>
          </a:xfrm>
          <a:custGeom>
            <a:avLst/>
            <a:gdLst/>
            <a:ahLst/>
            <a:cxnLst/>
            <a:rect l="l" t="t" r="r" b="b"/>
            <a:pathLst>
              <a:path w="3962400" h="3790315">
                <a:moveTo>
                  <a:pt x="0" y="3790188"/>
                </a:moveTo>
                <a:lnTo>
                  <a:pt x="3962400" y="3790188"/>
                </a:lnTo>
                <a:lnTo>
                  <a:pt x="3962400" y="0"/>
                </a:lnTo>
                <a:lnTo>
                  <a:pt x="0" y="0"/>
                </a:lnTo>
                <a:lnTo>
                  <a:pt x="0" y="379018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207" y="1603247"/>
            <a:ext cx="3922776" cy="3907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215" y="1667255"/>
            <a:ext cx="3739896" cy="3724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165" y="1648205"/>
            <a:ext cx="3778250" cy="3763010"/>
          </a:xfrm>
          <a:custGeom>
            <a:avLst/>
            <a:gdLst/>
            <a:ahLst/>
            <a:cxnLst/>
            <a:rect l="l" t="t" r="r" b="b"/>
            <a:pathLst>
              <a:path w="3778250" h="3763010">
                <a:moveTo>
                  <a:pt x="0" y="3762755"/>
                </a:moveTo>
                <a:lnTo>
                  <a:pt x="3777996" y="3762755"/>
                </a:lnTo>
                <a:lnTo>
                  <a:pt x="3777996" y="0"/>
                </a:lnTo>
                <a:lnTo>
                  <a:pt x="0" y="0"/>
                </a:lnTo>
                <a:lnTo>
                  <a:pt x="0" y="376275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9844" y="5774842"/>
            <a:ext cx="3117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Cleaning </a:t>
            </a:r>
            <a:r>
              <a:rPr sz="2000" dirty="0">
                <a:latin typeface="Tahoma"/>
                <a:cs typeface="Tahoma"/>
              </a:rPr>
              <a:t>by </a:t>
            </a:r>
            <a:r>
              <a:rPr sz="2000" spc="-5" dirty="0">
                <a:latin typeface="Tahoma"/>
                <a:cs typeface="Tahoma"/>
              </a:rPr>
              <a:t>Air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Compressor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50200" y="5828487"/>
            <a:ext cx="4131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Formwork </a:t>
            </a:r>
            <a:r>
              <a:rPr sz="2000" dirty="0">
                <a:latin typeface="Tahoma"/>
                <a:cs typeface="Tahoma"/>
              </a:rPr>
              <a:t>placing </a:t>
            </a:r>
            <a:r>
              <a:rPr sz="2000" spc="-10" dirty="0">
                <a:latin typeface="Tahoma"/>
                <a:cs typeface="Tahoma"/>
              </a:rPr>
              <a:t>for </a:t>
            </a:r>
            <a:r>
              <a:rPr sz="2000" dirty="0">
                <a:latin typeface="Tahoma"/>
                <a:cs typeface="Tahoma"/>
              </a:rPr>
              <a:t>Expansion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Gap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5760" y="5828487"/>
            <a:ext cx="2073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Cleaning </a:t>
            </a:r>
            <a:r>
              <a:rPr sz="2000" dirty="0">
                <a:latin typeface="Tahoma"/>
                <a:cs typeface="Tahoma"/>
              </a:rPr>
              <a:t>by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Water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82284" y="1307591"/>
            <a:ext cx="5914644" cy="421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291" y="1371600"/>
            <a:ext cx="5731764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7241" y="1352550"/>
            <a:ext cx="5770245" cy="4070985"/>
          </a:xfrm>
          <a:custGeom>
            <a:avLst/>
            <a:gdLst/>
            <a:ahLst/>
            <a:cxnLst/>
            <a:rect l="l" t="t" r="r" b="b"/>
            <a:pathLst>
              <a:path w="5770245" h="4070985">
                <a:moveTo>
                  <a:pt x="0" y="4070604"/>
                </a:moveTo>
                <a:lnTo>
                  <a:pt x="5769864" y="4070604"/>
                </a:lnTo>
                <a:lnTo>
                  <a:pt x="5769864" y="0"/>
                </a:lnTo>
                <a:lnTo>
                  <a:pt x="0" y="0"/>
                </a:lnTo>
                <a:lnTo>
                  <a:pt x="0" y="40706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" y="1307591"/>
            <a:ext cx="5905500" cy="421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227" y="1371600"/>
            <a:ext cx="5722620" cy="403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177" y="1352550"/>
            <a:ext cx="5760720" cy="4070985"/>
          </a:xfrm>
          <a:custGeom>
            <a:avLst/>
            <a:gdLst/>
            <a:ahLst/>
            <a:cxnLst/>
            <a:rect l="l" t="t" r="r" b="b"/>
            <a:pathLst>
              <a:path w="5760720" h="4070985">
                <a:moveTo>
                  <a:pt x="0" y="4070604"/>
                </a:moveTo>
                <a:lnTo>
                  <a:pt x="5760720" y="4070604"/>
                </a:lnTo>
                <a:lnTo>
                  <a:pt x="5760720" y="0"/>
                </a:lnTo>
                <a:lnTo>
                  <a:pt x="0" y="0"/>
                </a:lnTo>
                <a:lnTo>
                  <a:pt x="0" y="40706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9748" y="5761431"/>
            <a:ext cx="4013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Rubber Seal </a:t>
            </a:r>
            <a:r>
              <a:rPr sz="2000" dirty="0">
                <a:latin typeface="Tahoma"/>
                <a:cs typeface="Tahoma"/>
              </a:rPr>
              <a:t>placing on </a:t>
            </a:r>
            <a:r>
              <a:rPr sz="2000" spc="-5" dirty="0">
                <a:latin typeface="Tahoma"/>
                <a:cs typeface="Tahoma"/>
              </a:rPr>
              <a:t>Steel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Profile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1514" y="5778500"/>
            <a:ext cx="3646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Rubber Seal </a:t>
            </a:r>
            <a:r>
              <a:rPr sz="2000" dirty="0">
                <a:latin typeface="Tahoma"/>
                <a:cs typeface="Tahoma"/>
              </a:rPr>
              <a:t>installation </a:t>
            </a:r>
            <a:r>
              <a:rPr sz="2000" spc="-5" dirty="0">
                <a:latin typeface="Tahoma"/>
                <a:cs typeface="Tahoma"/>
              </a:rPr>
              <a:t>by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hand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46291" y="1335024"/>
            <a:ext cx="5876544" cy="436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0300" y="1399032"/>
            <a:ext cx="5693663" cy="418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0" y="1379982"/>
            <a:ext cx="5732145" cy="4220210"/>
          </a:xfrm>
          <a:custGeom>
            <a:avLst/>
            <a:gdLst/>
            <a:ahLst/>
            <a:cxnLst/>
            <a:rect l="l" t="t" r="r" b="b"/>
            <a:pathLst>
              <a:path w="5732145" h="4220210">
                <a:moveTo>
                  <a:pt x="0" y="4219956"/>
                </a:moveTo>
                <a:lnTo>
                  <a:pt x="5731763" y="4219956"/>
                </a:lnTo>
                <a:lnTo>
                  <a:pt x="5731763" y="0"/>
                </a:lnTo>
                <a:lnTo>
                  <a:pt x="0" y="0"/>
                </a:lnTo>
                <a:lnTo>
                  <a:pt x="0" y="42199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936" y="1347216"/>
            <a:ext cx="5907024" cy="4338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943" y="1411224"/>
            <a:ext cx="5724144" cy="415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893" y="1392174"/>
            <a:ext cx="5762625" cy="4194175"/>
          </a:xfrm>
          <a:custGeom>
            <a:avLst/>
            <a:gdLst/>
            <a:ahLst/>
            <a:cxnLst/>
            <a:rect l="l" t="t" r="r" b="b"/>
            <a:pathLst>
              <a:path w="5762625" h="4194175">
                <a:moveTo>
                  <a:pt x="0" y="4194048"/>
                </a:moveTo>
                <a:lnTo>
                  <a:pt x="5762244" y="4194048"/>
                </a:lnTo>
                <a:lnTo>
                  <a:pt x="5762244" y="0"/>
                </a:lnTo>
                <a:lnTo>
                  <a:pt x="0" y="0"/>
                </a:lnTo>
                <a:lnTo>
                  <a:pt x="0" y="419404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35735" y="5963208"/>
            <a:ext cx="4023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Rubber Seal </a:t>
            </a:r>
            <a:r>
              <a:rPr sz="2000" dirty="0">
                <a:latin typeface="Tahoma"/>
                <a:cs typeface="Tahoma"/>
              </a:rPr>
              <a:t>installation </a:t>
            </a:r>
            <a:r>
              <a:rPr sz="2000" spc="-5" dirty="0">
                <a:latin typeface="Tahoma"/>
                <a:cs typeface="Tahoma"/>
              </a:rPr>
              <a:t>by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Crowbar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7020" y="5963208"/>
            <a:ext cx="3286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After installation </a:t>
            </a:r>
            <a:r>
              <a:rPr sz="2000" spc="-5" dirty="0">
                <a:latin typeface="Tahoma"/>
                <a:cs typeface="Tahoma"/>
              </a:rPr>
              <a:t>Rubber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Seal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6220" y="1293875"/>
            <a:ext cx="5969508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27" y="1357883"/>
            <a:ext cx="5786628" cy="443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77" y="1338833"/>
            <a:ext cx="5824855" cy="4476115"/>
          </a:xfrm>
          <a:custGeom>
            <a:avLst/>
            <a:gdLst/>
            <a:ahLst/>
            <a:cxnLst/>
            <a:rect l="l" t="t" r="r" b="b"/>
            <a:pathLst>
              <a:path w="5824855" h="4476115">
                <a:moveTo>
                  <a:pt x="0" y="4475988"/>
                </a:moveTo>
                <a:lnTo>
                  <a:pt x="5824728" y="4475988"/>
                </a:lnTo>
                <a:lnTo>
                  <a:pt x="5824728" y="0"/>
                </a:lnTo>
                <a:lnTo>
                  <a:pt x="0" y="0"/>
                </a:lnTo>
                <a:lnTo>
                  <a:pt x="0" y="447598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0008" y="1293875"/>
            <a:ext cx="5632703" cy="4634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4015" y="1357883"/>
            <a:ext cx="5449824" cy="4451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4965" y="1338833"/>
            <a:ext cx="5488305" cy="4490085"/>
          </a:xfrm>
          <a:custGeom>
            <a:avLst/>
            <a:gdLst/>
            <a:ahLst/>
            <a:cxnLst/>
            <a:rect l="l" t="t" r="r" b="b"/>
            <a:pathLst>
              <a:path w="5488305" h="4490085">
                <a:moveTo>
                  <a:pt x="0" y="4489704"/>
                </a:moveTo>
                <a:lnTo>
                  <a:pt x="5487924" y="4489704"/>
                </a:lnTo>
                <a:lnTo>
                  <a:pt x="5487924" y="0"/>
                </a:lnTo>
                <a:lnTo>
                  <a:pt x="0" y="0"/>
                </a:lnTo>
                <a:lnTo>
                  <a:pt x="0" y="44897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80707" y="6003442"/>
            <a:ext cx="4623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Concreting </a:t>
            </a:r>
            <a:r>
              <a:rPr sz="2000" dirty="0">
                <a:latin typeface="Tahoma"/>
                <a:cs typeface="Tahoma"/>
              </a:rPr>
              <a:t>up </a:t>
            </a:r>
            <a:r>
              <a:rPr sz="2000" spc="-5" dirty="0">
                <a:latin typeface="Tahoma"/>
                <a:cs typeface="Tahoma"/>
              </a:rPr>
              <a:t>to the </a:t>
            </a:r>
            <a:r>
              <a:rPr sz="2000" spc="-10" dirty="0">
                <a:latin typeface="Tahoma"/>
                <a:cs typeface="Tahoma"/>
              </a:rPr>
              <a:t>level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Steel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Profile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853" y="5976620"/>
            <a:ext cx="5702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Concreting </a:t>
            </a:r>
            <a:r>
              <a:rPr sz="2000" dirty="0">
                <a:latin typeface="Tahoma"/>
                <a:cs typeface="Tahoma"/>
              </a:rPr>
              <a:t>in </a:t>
            </a:r>
            <a:r>
              <a:rPr sz="2000" spc="-10" dirty="0">
                <a:latin typeface="Tahoma"/>
                <a:cs typeface="Tahoma"/>
              </a:rPr>
              <a:t>Block-out </a:t>
            </a:r>
            <a:r>
              <a:rPr sz="2000" spc="-5" dirty="0">
                <a:latin typeface="Tahoma"/>
                <a:cs typeface="Tahoma"/>
              </a:rPr>
              <a:t>area (Concrete </a:t>
            </a:r>
            <a:r>
              <a:rPr sz="2000" dirty="0">
                <a:latin typeface="Tahoma"/>
                <a:cs typeface="Tahoma"/>
              </a:rPr>
              <a:t>Class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C-50)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30540" y="1347216"/>
            <a:ext cx="4056888" cy="406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94547" y="1411224"/>
            <a:ext cx="3874007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5497" y="1392174"/>
            <a:ext cx="3912235" cy="3924300"/>
          </a:xfrm>
          <a:custGeom>
            <a:avLst/>
            <a:gdLst/>
            <a:ahLst/>
            <a:cxnLst/>
            <a:rect l="l" t="t" r="r" b="b"/>
            <a:pathLst>
              <a:path w="3912234" h="3924300">
                <a:moveTo>
                  <a:pt x="0" y="3924300"/>
                </a:moveTo>
                <a:lnTo>
                  <a:pt x="3912107" y="3924300"/>
                </a:lnTo>
                <a:lnTo>
                  <a:pt x="3912107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1752" y="1347216"/>
            <a:ext cx="4044696" cy="406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5759" y="1411224"/>
            <a:ext cx="3861816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6709" y="1392174"/>
            <a:ext cx="3900170" cy="3924300"/>
          </a:xfrm>
          <a:custGeom>
            <a:avLst/>
            <a:gdLst/>
            <a:ahLst/>
            <a:cxnLst/>
            <a:rect l="l" t="t" r="r" b="b"/>
            <a:pathLst>
              <a:path w="3900170" h="3924300">
                <a:moveTo>
                  <a:pt x="0" y="3924300"/>
                </a:moveTo>
                <a:lnTo>
                  <a:pt x="3899916" y="3924300"/>
                </a:lnTo>
                <a:lnTo>
                  <a:pt x="3899916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47" y="1335024"/>
            <a:ext cx="4087367" cy="406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255" y="1399032"/>
            <a:ext cx="3904488" cy="388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05" y="1379982"/>
            <a:ext cx="3942715" cy="3924300"/>
          </a:xfrm>
          <a:custGeom>
            <a:avLst/>
            <a:gdLst/>
            <a:ahLst/>
            <a:cxnLst/>
            <a:rect l="l" t="t" r="r" b="b"/>
            <a:pathLst>
              <a:path w="3942715" h="3924300">
                <a:moveTo>
                  <a:pt x="0" y="3924300"/>
                </a:moveTo>
                <a:lnTo>
                  <a:pt x="3942588" y="3924300"/>
                </a:lnTo>
                <a:lnTo>
                  <a:pt x="3942588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24350" y="5707481"/>
            <a:ext cx="36791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065780" algn="l"/>
              </a:tabLst>
            </a:pPr>
            <a:r>
              <a:rPr sz="2000" dirty="0">
                <a:latin typeface="Tahoma"/>
                <a:cs typeface="Tahoma"/>
              </a:rPr>
              <a:t>Tighteni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dirty="0">
                <a:latin typeface="Tahoma"/>
                <a:cs typeface="Tahoma"/>
              </a:rPr>
              <a:t>g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Anc</a:t>
            </a:r>
            <a:r>
              <a:rPr sz="2000" spc="-10" dirty="0">
                <a:latin typeface="Tahoma"/>
                <a:cs typeface="Tahoma"/>
              </a:rPr>
              <a:t>h</a:t>
            </a:r>
            <a:r>
              <a:rPr sz="2000" dirty="0">
                <a:latin typeface="Tahoma"/>
                <a:cs typeface="Tahoma"/>
              </a:rPr>
              <a:t>or Bolt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by	</a:t>
            </a:r>
            <a:r>
              <a:rPr sz="2000" spc="-5" dirty="0">
                <a:latin typeface="Tahoma"/>
                <a:cs typeface="Tahoma"/>
              </a:rPr>
              <a:t>Hand</a:t>
            </a:r>
            <a:endParaRPr sz="2000">
              <a:latin typeface="Tahoma"/>
              <a:cs typeface="Tahoma"/>
            </a:endParaRPr>
          </a:p>
          <a:p>
            <a:pPr marR="69850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ahoma"/>
                <a:cs typeface="Tahoma"/>
              </a:rPr>
              <a:t>Wrench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5889" y="5653836"/>
            <a:ext cx="38169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3360" marR="5080" indent="-14712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Tightening Anchor Bolt by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Electric  </a:t>
            </a:r>
            <a:r>
              <a:rPr sz="2000" spc="-10" dirty="0">
                <a:latin typeface="Tahoma"/>
                <a:cs typeface="Tahoma"/>
              </a:rPr>
              <a:t>Wrench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3444" y="5707481"/>
            <a:ext cx="2219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Placing Finger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Plate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0" y="1496567"/>
            <a:ext cx="5649467" cy="440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0008" y="1560575"/>
            <a:ext cx="5466588" cy="422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0958" y="1541525"/>
            <a:ext cx="5504815" cy="4259580"/>
          </a:xfrm>
          <a:custGeom>
            <a:avLst/>
            <a:gdLst/>
            <a:ahLst/>
            <a:cxnLst/>
            <a:rect l="l" t="t" r="r" b="b"/>
            <a:pathLst>
              <a:path w="5504815" h="4259580">
                <a:moveTo>
                  <a:pt x="0" y="4259580"/>
                </a:moveTo>
                <a:lnTo>
                  <a:pt x="5504688" y="4259580"/>
                </a:lnTo>
                <a:lnTo>
                  <a:pt x="5504688" y="0"/>
                </a:lnTo>
                <a:lnTo>
                  <a:pt x="0" y="0"/>
                </a:lnTo>
                <a:lnTo>
                  <a:pt x="0" y="425958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324" y="1496567"/>
            <a:ext cx="5807964" cy="440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331" y="1560575"/>
            <a:ext cx="5625084" cy="422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281" y="1541525"/>
            <a:ext cx="5663565" cy="4259580"/>
          </a:xfrm>
          <a:custGeom>
            <a:avLst/>
            <a:gdLst/>
            <a:ahLst/>
            <a:cxnLst/>
            <a:rect l="l" t="t" r="r" b="b"/>
            <a:pathLst>
              <a:path w="5663565" h="4259580">
                <a:moveTo>
                  <a:pt x="0" y="4259580"/>
                </a:moveTo>
                <a:lnTo>
                  <a:pt x="5663184" y="4259580"/>
                </a:lnTo>
                <a:lnTo>
                  <a:pt x="5663184" y="0"/>
                </a:lnTo>
                <a:lnTo>
                  <a:pt x="0" y="0"/>
                </a:lnTo>
                <a:lnTo>
                  <a:pt x="0" y="425958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79901" y="6030264"/>
            <a:ext cx="4618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Concreting </a:t>
            </a:r>
            <a:r>
              <a:rPr sz="2000" dirty="0">
                <a:latin typeface="Tahoma"/>
                <a:cs typeface="Tahoma"/>
              </a:rPr>
              <a:t>up </a:t>
            </a:r>
            <a:r>
              <a:rPr sz="2000" spc="-5" dirty="0">
                <a:latin typeface="Tahoma"/>
                <a:cs typeface="Tahoma"/>
              </a:rPr>
              <a:t>to the </a:t>
            </a:r>
            <a:r>
              <a:rPr sz="2000" spc="-10" dirty="0">
                <a:latin typeface="Tahoma"/>
                <a:cs typeface="Tahoma"/>
              </a:rPr>
              <a:t>level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Finger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Plate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21908" y="1402080"/>
            <a:ext cx="5939028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5915" y="1466088"/>
            <a:ext cx="5756147" cy="443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6865" y="1447038"/>
            <a:ext cx="5794375" cy="4476115"/>
          </a:xfrm>
          <a:custGeom>
            <a:avLst/>
            <a:gdLst/>
            <a:ahLst/>
            <a:cxnLst/>
            <a:rect l="l" t="t" r="r" b="b"/>
            <a:pathLst>
              <a:path w="5794375" h="4476115">
                <a:moveTo>
                  <a:pt x="0" y="4475988"/>
                </a:moveTo>
                <a:lnTo>
                  <a:pt x="5794247" y="4475988"/>
                </a:lnTo>
                <a:lnTo>
                  <a:pt x="5794247" y="0"/>
                </a:lnTo>
                <a:lnTo>
                  <a:pt x="0" y="0"/>
                </a:lnTo>
                <a:lnTo>
                  <a:pt x="0" y="447598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352" y="1388363"/>
            <a:ext cx="5993892" cy="464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59" y="1452372"/>
            <a:ext cx="5811012" cy="446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310" y="1433322"/>
            <a:ext cx="5849620" cy="4502150"/>
          </a:xfrm>
          <a:custGeom>
            <a:avLst/>
            <a:gdLst/>
            <a:ahLst/>
            <a:cxnLst/>
            <a:rect l="l" t="t" r="r" b="b"/>
            <a:pathLst>
              <a:path w="5849620" h="4502150">
                <a:moveTo>
                  <a:pt x="0" y="4501896"/>
                </a:moveTo>
                <a:lnTo>
                  <a:pt x="5849112" y="4501896"/>
                </a:lnTo>
                <a:lnTo>
                  <a:pt x="5849112" y="0"/>
                </a:lnTo>
                <a:lnTo>
                  <a:pt x="0" y="0"/>
                </a:lnTo>
                <a:lnTo>
                  <a:pt x="0" y="450189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98311" y="6150965"/>
            <a:ext cx="898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Curing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69235" y="903732"/>
            <a:ext cx="7580376" cy="494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3244" y="967739"/>
            <a:ext cx="7397495" cy="476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4194" y="948689"/>
            <a:ext cx="7435850" cy="4799330"/>
          </a:xfrm>
          <a:custGeom>
            <a:avLst/>
            <a:gdLst/>
            <a:ahLst/>
            <a:cxnLst/>
            <a:rect l="l" t="t" r="r" b="b"/>
            <a:pathLst>
              <a:path w="7435850" h="4799330">
                <a:moveTo>
                  <a:pt x="0" y="4799076"/>
                </a:moveTo>
                <a:lnTo>
                  <a:pt x="7435596" y="4799076"/>
                </a:lnTo>
                <a:lnTo>
                  <a:pt x="7435596" y="0"/>
                </a:lnTo>
                <a:lnTo>
                  <a:pt x="0" y="0"/>
                </a:lnTo>
                <a:lnTo>
                  <a:pt x="0" y="479907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90998" y="5963208"/>
            <a:ext cx="3581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After </a:t>
            </a:r>
            <a:r>
              <a:rPr sz="2400" spc="-5" dirty="0">
                <a:latin typeface="Tahoma"/>
                <a:cs typeface="Tahoma"/>
              </a:rPr>
              <a:t>complete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Installation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3658" y="1523238"/>
            <a:ext cx="104419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TYPE </a:t>
            </a:r>
            <a:r>
              <a:rPr spc="5" dirty="0"/>
              <a:t>OF </a:t>
            </a:r>
            <a:r>
              <a:rPr spc="-5" dirty="0"/>
              <a:t>EXPANSION JOINT BASED </a:t>
            </a:r>
            <a:r>
              <a:rPr dirty="0"/>
              <a:t>ON</a:t>
            </a:r>
            <a:r>
              <a:rPr spc="-65" dirty="0"/>
              <a:t> </a:t>
            </a:r>
            <a:r>
              <a:rPr spc="-5" dirty="0"/>
              <a:t>MOVEMENT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8794" y="2696921"/>
            <a:ext cx="10743565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SzPct val="108333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Tahoma"/>
                <a:cs typeface="Tahoma"/>
              </a:rPr>
              <a:t>Small</a:t>
            </a:r>
            <a:r>
              <a:rPr sz="2400" spc="3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Movement</a:t>
            </a:r>
            <a:r>
              <a:rPr sz="2400" spc="3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Joints:</a:t>
            </a:r>
            <a:r>
              <a:rPr sz="2400" spc="3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capable</a:t>
            </a:r>
            <a:r>
              <a:rPr sz="2400" spc="3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3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accommodating</a:t>
            </a:r>
            <a:r>
              <a:rPr sz="2400" spc="3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total</a:t>
            </a:r>
            <a:r>
              <a:rPr sz="2400" spc="3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motion</a:t>
            </a:r>
            <a:r>
              <a:rPr sz="2400" spc="3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up</a:t>
            </a:r>
            <a:r>
              <a:rPr sz="2400" spc="3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</a:t>
            </a:r>
            <a:endParaRPr sz="24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45 </a:t>
            </a:r>
            <a:r>
              <a:rPr sz="2400" dirty="0">
                <a:latin typeface="Tahoma"/>
                <a:cs typeface="Tahoma"/>
              </a:rPr>
              <a:t>mm.</a:t>
            </a:r>
            <a:endParaRPr sz="2400">
              <a:latin typeface="Tahoma"/>
              <a:cs typeface="Tahoma"/>
            </a:endParaRPr>
          </a:p>
          <a:p>
            <a:pPr marL="927100" marR="5715" indent="-915035">
              <a:lnSpc>
                <a:spcPct val="100000"/>
              </a:lnSpc>
              <a:spcBef>
                <a:spcPts val="1920"/>
              </a:spcBef>
              <a:buSzPct val="108333"/>
              <a:buFont typeface="Wingdings"/>
              <a:buChar char=""/>
              <a:tabLst>
                <a:tab pos="927100" algn="l"/>
                <a:tab pos="927735" algn="l"/>
                <a:tab pos="2137410" algn="l"/>
                <a:tab pos="3683000" algn="l"/>
                <a:tab pos="4709795" algn="l"/>
                <a:tab pos="5886450" algn="l"/>
                <a:tab pos="6299835" algn="l"/>
                <a:tab pos="8570595" algn="l"/>
                <a:tab pos="9319260" algn="l"/>
                <a:tab pos="10396855" algn="l"/>
              </a:tabLst>
            </a:pPr>
            <a:r>
              <a:rPr sz="2400" dirty="0">
                <a:latin typeface="Tahoma"/>
                <a:cs typeface="Tahoma"/>
              </a:rPr>
              <a:t>Medium	</a:t>
            </a:r>
            <a:r>
              <a:rPr sz="2400" spc="-15" dirty="0">
                <a:latin typeface="Tahoma"/>
                <a:cs typeface="Tahoma"/>
              </a:rPr>
              <a:t>M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30" dirty="0">
                <a:latin typeface="Tahoma"/>
                <a:cs typeface="Tahoma"/>
              </a:rPr>
              <a:t>v</a:t>
            </a:r>
            <a:r>
              <a:rPr sz="2400" spc="-5" dirty="0">
                <a:latin typeface="Tahoma"/>
                <a:cs typeface="Tahoma"/>
              </a:rPr>
              <a:t>emen</a:t>
            </a:r>
            <a:r>
              <a:rPr sz="2400" dirty="0">
                <a:latin typeface="Tahoma"/>
                <a:cs typeface="Tahoma"/>
              </a:rPr>
              <a:t>t	</a:t>
            </a:r>
            <a:r>
              <a:rPr sz="2400" spc="-20" dirty="0">
                <a:latin typeface="Tahoma"/>
                <a:cs typeface="Tahoma"/>
              </a:rPr>
              <a:t>J</a:t>
            </a:r>
            <a:r>
              <a:rPr sz="2400" dirty="0">
                <a:latin typeface="Tahoma"/>
                <a:cs typeface="Tahoma"/>
              </a:rPr>
              <a:t>oi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s:	</a:t>
            </a:r>
            <a:r>
              <a:rPr sz="2400" spc="-5" dirty="0">
                <a:latin typeface="Tahoma"/>
                <a:cs typeface="Tahoma"/>
              </a:rPr>
              <a:t>cap</a:t>
            </a:r>
            <a:r>
              <a:rPr sz="2400" spc="-15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b</a:t>
            </a:r>
            <a:r>
              <a:rPr sz="2400" spc="5" dirty="0">
                <a:latin typeface="Tahoma"/>
                <a:cs typeface="Tahoma"/>
              </a:rPr>
              <a:t>l</a:t>
            </a:r>
            <a:r>
              <a:rPr sz="2400" dirty="0">
                <a:latin typeface="Tahoma"/>
                <a:cs typeface="Tahoma"/>
              </a:rPr>
              <a:t>e	of	a</a:t>
            </a:r>
            <a:r>
              <a:rPr sz="2400" spc="-15" dirty="0">
                <a:latin typeface="Tahoma"/>
                <a:cs typeface="Tahoma"/>
              </a:rPr>
              <a:t>c</a:t>
            </a:r>
            <a:r>
              <a:rPr sz="2400" spc="5" dirty="0">
                <a:latin typeface="Tahoma"/>
                <a:cs typeface="Tahoma"/>
              </a:rPr>
              <a:t>c</a:t>
            </a:r>
            <a:r>
              <a:rPr sz="2400" dirty="0">
                <a:latin typeface="Tahoma"/>
                <a:cs typeface="Tahoma"/>
              </a:rPr>
              <a:t>omm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dirty="0">
                <a:latin typeface="Tahoma"/>
                <a:cs typeface="Tahoma"/>
              </a:rPr>
              <a:t>da</a:t>
            </a:r>
            <a:r>
              <a:rPr sz="2400" spc="5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ing	</a:t>
            </a:r>
            <a:r>
              <a:rPr sz="2400" spc="-5" dirty="0">
                <a:latin typeface="Tahoma"/>
                <a:cs typeface="Tahoma"/>
              </a:rPr>
              <a:t>tota</a:t>
            </a:r>
            <a:r>
              <a:rPr sz="2400" dirty="0">
                <a:latin typeface="Tahoma"/>
                <a:cs typeface="Tahoma"/>
              </a:rPr>
              <a:t>l	motion	</a:t>
            </a:r>
            <a:r>
              <a:rPr sz="2400" spc="-5" dirty="0">
                <a:latin typeface="Tahoma"/>
                <a:cs typeface="Tahoma"/>
              </a:rPr>
              <a:t>45  mm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130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mm.</a:t>
            </a:r>
            <a:endParaRPr sz="2400">
              <a:latin typeface="Tahoma"/>
              <a:cs typeface="Tahoma"/>
            </a:endParaRPr>
          </a:p>
          <a:p>
            <a:pPr marL="927100" marR="6350" indent="-915035">
              <a:lnSpc>
                <a:spcPct val="100000"/>
              </a:lnSpc>
              <a:spcBef>
                <a:spcPts val="1680"/>
              </a:spcBef>
              <a:buSzPct val="108333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Tahoma"/>
                <a:cs typeface="Tahoma"/>
              </a:rPr>
              <a:t>Large </a:t>
            </a:r>
            <a:r>
              <a:rPr sz="2400" spc="-10" dirty="0">
                <a:latin typeface="Tahoma"/>
                <a:cs typeface="Tahoma"/>
              </a:rPr>
              <a:t>Movement </a:t>
            </a:r>
            <a:r>
              <a:rPr sz="2400" spc="-5" dirty="0">
                <a:latin typeface="Tahoma"/>
                <a:cs typeface="Tahoma"/>
              </a:rPr>
              <a:t>Joints: capable of accommodating total motion </a:t>
            </a:r>
            <a:r>
              <a:rPr sz="2400" spc="-10" dirty="0">
                <a:latin typeface="Tahoma"/>
                <a:cs typeface="Tahoma"/>
              </a:rPr>
              <a:t>excess 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130 </a:t>
            </a:r>
            <a:r>
              <a:rPr sz="2400" dirty="0">
                <a:latin typeface="Tahoma"/>
                <a:cs typeface="Tahoma"/>
              </a:rPr>
              <a:t>mm.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2970" y="2711018"/>
            <a:ext cx="75412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-10" dirty="0"/>
              <a:t>CONTRACTION</a:t>
            </a:r>
            <a:r>
              <a:rPr sz="5400" u="none" spc="-55" dirty="0"/>
              <a:t> </a:t>
            </a:r>
            <a:r>
              <a:rPr sz="5400" u="none" spc="-5" dirty="0"/>
              <a:t>JOINT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2185416" y="3491357"/>
            <a:ext cx="7526020" cy="0"/>
          </a:xfrm>
          <a:custGeom>
            <a:avLst/>
            <a:gdLst/>
            <a:ahLst/>
            <a:cxnLst/>
            <a:rect l="l" t="t" r="r" b="b"/>
            <a:pathLst>
              <a:path w="7526020">
                <a:moveTo>
                  <a:pt x="0" y="0"/>
                </a:moveTo>
                <a:lnTo>
                  <a:pt x="7525511" y="0"/>
                </a:lnTo>
              </a:path>
            </a:pathLst>
          </a:custGeom>
          <a:ln w="670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9895" y="1468958"/>
            <a:ext cx="3419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5" dirty="0"/>
              <a:t>WHY</a:t>
            </a:r>
            <a:r>
              <a:rPr sz="4400" u="none" spc="-90" dirty="0"/>
              <a:t> </a:t>
            </a:r>
            <a:r>
              <a:rPr sz="4400" u="none" dirty="0"/>
              <a:t>USED?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4251959" y="2107819"/>
            <a:ext cx="3390900" cy="0"/>
          </a:xfrm>
          <a:custGeom>
            <a:avLst/>
            <a:gdLst/>
            <a:ahLst/>
            <a:cxnLst/>
            <a:rect l="l" t="t" r="r" b="b"/>
            <a:pathLst>
              <a:path w="3390900">
                <a:moveTo>
                  <a:pt x="0" y="0"/>
                </a:moveTo>
                <a:lnTo>
                  <a:pt x="3390899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6855" y="2788361"/>
            <a:ext cx="10616565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926465" algn="l"/>
                <a:tab pos="927100" algn="l"/>
                <a:tab pos="2615565" algn="l"/>
                <a:tab pos="3404870" algn="l"/>
                <a:tab pos="3767454" algn="l"/>
                <a:tab pos="4559300" algn="l"/>
                <a:tab pos="4982845" algn="l"/>
                <a:tab pos="6215380" algn="l"/>
                <a:tab pos="6802755" algn="l"/>
                <a:tab pos="7991475" algn="l"/>
                <a:tab pos="8408670" algn="l"/>
                <a:tab pos="9916795" algn="l"/>
              </a:tabLst>
            </a:pPr>
            <a:r>
              <a:rPr sz="2400" dirty="0">
                <a:latin typeface="Tahoma"/>
                <a:cs typeface="Tahoma"/>
              </a:rPr>
              <a:t>Co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40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act</a:t>
            </a:r>
            <a:r>
              <a:rPr sz="2400" spc="-15" dirty="0">
                <a:latin typeface="Tahoma"/>
                <a:cs typeface="Tahoma"/>
              </a:rPr>
              <a:t>i</a:t>
            </a:r>
            <a:r>
              <a:rPr sz="2400" dirty="0">
                <a:latin typeface="Tahoma"/>
                <a:cs typeface="Tahoma"/>
              </a:rPr>
              <a:t>on	Jo</a:t>
            </a:r>
            <a:r>
              <a:rPr sz="2400" spc="-15" dirty="0">
                <a:latin typeface="Tahoma"/>
                <a:cs typeface="Tahoma"/>
              </a:rPr>
              <a:t>i</a:t>
            </a:r>
            <a:r>
              <a:rPr sz="2400" dirty="0">
                <a:latin typeface="Tahoma"/>
                <a:cs typeface="Tahoma"/>
              </a:rPr>
              <a:t>nt	is	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-5" dirty="0">
                <a:latin typeface="Tahoma"/>
                <a:cs typeface="Tahoma"/>
              </a:rPr>
              <a:t>se</a:t>
            </a:r>
            <a:r>
              <a:rPr sz="2400" dirty="0">
                <a:latin typeface="Tahoma"/>
                <a:cs typeface="Tahoma"/>
              </a:rPr>
              <a:t>d	to	</a:t>
            </a:r>
            <a:r>
              <a:rPr sz="2400" spc="-15" dirty="0" smtClean="0">
                <a:latin typeface="Tahoma"/>
                <a:cs typeface="Tahoma"/>
              </a:rPr>
              <a:t>r</a:t>
            </a:r>
            <a:r>
              <a:rPr sz="2400" spc="-5" dirty="0" smtClean="0">
                <a:latin typeface="Tahoma"/>
                <a:cs typeface="Tahoma"/>
              </a:rPr>
              <a:t>e</a:t>
            </a:r>
            <a:r>
              <a:rPr sz="2400" spc="-15" dirty="0" smtClean="0">
                <a:latin typeface="Tahoma"/>
                <a:cs typeface="Tahoma"/>
              </a:rPr>
              <a:t>d</a:t>
            </a:r>
            <a:r>
              <a:rPr sz="2400" dirty="0" smtClean="0">
                <a:latin typeface="Tahoma"/>
                <a:cs typeface="Tahoma"/>
              </a:rPr>
              <a:t>uce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5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he	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dirty="0">
                <a:latin typeface="Tahoma"/>
                <a:cs typeface="Tahoma"/>
              </a:rPr>
              <a:t>umber	of	</a:t>
            </a:r>
            <a:r>
              <a:rPr sz="2400" spc="-5" dirty="0">
                <a:latin typeface="Tahoma"/>
                <a:cs typeface="Tahoma"/>
              </a:rPr>
              <a:t>expansi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dirty="0">
                <a:latin typeface="Tahoma"/>
                <a:cs typeface="Tahoma"/>
              </a:rPr>
              <a:t>n	joint,</a:t>
            </a: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thereby reducing cost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increasing </a:t>
            </a:r>
            <a:r>
              <a:rPr sz="2400" dirty="0">
                <a:latin typeface="Tahoma"/>
                <a:cs typeface="Tahoma"/>
              </a:rPr>
              <a:t>driving </a:t>
            </a:r>
            <a:r>
              <a:rPr sz="2400" spc="-5" dirty="0">
                <a:latin typeface="Tahoma"/>
                <a:cs typeface="Tahoma"/>
              </a:rPr>
              <a:t>comfort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927100" indent="-914400">
              <a:lnSpc>
                <a:spcPct val="100000"/>
              </a:lnSpc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sz="2400" dirty="0">
                <a:latin typeface="Tahoma"/>
                <a:cs typeface="Tahoma"/>
              </a:rPr>
              <a:t>It</a:t>
            </a:r>
            <a:r>
              <a:rPr sz="2400" spc="1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allows</a:t>
            </a:r>
            <a:r>
              <a:rPr sz="2400" spc="1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only</a:t>
            </a:r>
            <a:r>
              <a:rPr sz="2400" spc="1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contraction</a:t>
            </a:r>
            <a:r>
              <a:rPr sz="2400" spc="1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</a:t>
            </a:r>
            <a:r>
              <a:rPr sz="2400" spc="1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deck</a:t>
            </a:r>
            <a:r>
              <a:rPr sz="2400" spc="1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slab</a:t>
            </a:r>
            <a:r>
              <a:rPr sz="2400" spc="1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while</a:t>
            </a:r>
            <a:r>
              <a:rPr sz="2400" spc="1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spc="1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expansion</a:t>
            </a:r>
            <a:r>
              <a:rPr sz="2400" spc="1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joint</a:t>
            </a:r>
            <a:r>
              <a:rPr sz="2400" spc="1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allows</a:t>
            </a:r>
          </a:p>
          <a:p>
            <a:pPr marL="9271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both </a:t>
            </a:r>
            <a:r>
              <a:rPr sz="2400" spc="-5" dirty="0">
                <a:latin typeface="Tahoma"/>
                <a:cs typeface="Tahoma"/>
              </a:rPr>
              <a:t>expansion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contraction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5910" y="1124203"/>
            <a:ext cx="6901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DESIGN </a:t>
            </a:r>
            <a:r>
              <a:rPr dirty="0"/>
              <a:t>OF </a:t>
            </a:r>
            <a:r>
              <a:rPr spc="-5" dirty="0"/>
              <a:t>CONTRACTION</a:t>
            </a:r>
            <a:r>
              <a:rPr spc="-25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/>
          <p:nvPr/>
        </p:nvSpPr>
        <p:spPr>
          <a:xfrm>
            <a:off x="739140" y="1976627"/>
            <a:ext cx="10704576" cy="4223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90132" y="1388363"/>
            <a:ext cx="5725667" cy="432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4140" y="1452372"/>
            <a:ext cx="5542788" cy="414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5090" y="1433322"/>
            <a:ext cx="5581015" cy="4180840"/>
          </a:xfrm>
          <a:custGeom>
            <a:avLst/>
            <a:gdLst/>
            <a:ahLst/>
            <a:cxnLst/>
            <a:rect l="l" t="t" r="r" b="b"/>
            <a:pathLst>
              <a:path w="5581015" h="4180840">
                <a:moveTo>
                  <a:pt x="0" y="4180332"/>
                </a:moveTo>
                <a:lnTo>
                  <a:pt x="5580888" y="4180332"/>
                </a:lnTo>
                <a:lnTo>
                  <a:pt x="5580888" y="0"/>
                </a:lnTo>
                <a:lnTo>
                  <a:pt x="0" y="0"/>
                </a:lnTo>
                <a:lnTo>
                  <a:pt x="0" y="418033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596" y="1388363"/>
            <a:ext cx="5480303" cy="432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603" y="1452372"/>
            <a:ext cx="5297424" cy="414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3553" y="1433322"/>
            <a:ext cx="5335905" cy="4180840"/>
          </a:xfrm>
          <a:custGeom>
            <a:avLst/>
            <a:gdLst/>
            <a:ahLst/>
            <a:cxnLst/>
            <a:rect l="l" t="t" r="r" b="b"/>
            <a:pathLst>
              <a:path w="5335905" h="4180840">
                <a:moveTo>
                  <a:pt x="0" y="4180332"/>
                </a:moveTo>
                <a:lnTo>
                  <a:pt x="5335524" y="4180332"/>
                </a:lnTo>
                <a:lnTo>
                  <a:pt x="5335524" y="0"/>
                </a:lnTo>
                <a:lnTo>
                  <a:pt x="0" y="0"/>
                </a:lnTo>
                <a:lnTo>
                  <a:pt x="0" y="418033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9504" y="3512820"/>
            <a:ext cx="998219" cy="748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8685" y="3534028"/>
            <a:ext cx="709930" cy="460375"/>
          </a:xfrm>
          <a:custGeom>
            <a:avLst/>
            <a:gdLst/>
            <a:ahLst/>
            <a:cxnLst/>
            <a:rect l="l" t="t" r="r" b="b"/>
            <a:pathLst>
              <a:path w="709929" h="460375">
                <a:moveTo>
                  <a:pt x="546100" y="415671"/>
                </a:moveTo>
                <a:lnTo>
                  <a:pt x="538610" y="416903"/>
                </a:lnTo>
                <a:lnTo>
                  <a:pt x="532383" y="420766"/>
                </a:lnTo>
                <a:lnTo>
                  <a:pt x="528062" y="426654"/>
                </a:lnTo>
                <a:lnTo>
                  <a:pt x="526288" y="433959"/>
                </a:lnTo>
                <a:lnTo>
                  <a:pt x="527520" y="441448"/>
                </a:lnTo>
                <a:lnTo>
                  <a:pt x="531383" y="447675"/>
                </a:lnTo>
                <a:lnTo>
                  <a:pt x="537271" y="451996"/>
                </a:lnTo>
                <a:lnTo>
                  <a:pt x="544576" y="453771"/>
                </a:lnTo>
                <a:lnTo>
                  <a:pt x="709422" y="459867"/>
                </a:lnTo>
                <a:lnTo>
                  <a:pt x="707321" y="455803"/>
                </a:lnTo>
                <a:lnTo>
                  <a:pt x="667385" y="455803"/>
                </a:lnTo>
                <a:lnTo>
                  <a:pt x="607790" y="417982"/>
                </a:lnTo>
                <a:lnTo>
                  <a:pt x="546100" y="415671"/>
                </a:lnTo>
                <a:close/>
              </a:path>
              <a:path w="709929" h="460375">
                <a:moveTo>
                  <a:pt x="607790" y="417982"/>
                </a:moveTo>
                <a:lnTo>
                  <a:pt x="667385" y="455803"/>
                </a:lnTo>
                <a:lnTo>
                  <a:pt x="672025" y="448437"/>
                </a:lnTo>
                <a:lnTo>
                  <a:pt x="660653" y="448437"/>
                </a:lnTo>
                <a:lnTo>
                  <a:pt x="645633" y="419399"/>
                </a:lnTo>
                <a:lnTo>
                  <a:pt x="607790" y="417982"/>
                </a:lnTo>
                <a:close/>
              </a:path>
              <a:path w="709929" h="460375">
                <a:moveTo>
                  <a:pt x="615316" y="303113"/>
                </a:moveTo>
                <a:lnTo>
                  <a:pt x="608076" y="305181"/>
                </a:lnTo>
                <a:lnTo>
                  <a:pt x="602142" y="309921"/>
                </a:lnTo>
                <a:lnTo>
                  <a:pt x="598614" y="316341"/>
                </a:lnTo>
                <a:lnTo>
                  <a:pt x="597753" y="323594"/>
                </a:lnTo>
                <a:lnTo>
                  <a:pt x="599821" y="330835"/>
                </a:lnTo>
                <a:lnTo>
                  <a:pt x="628264" y="385822"/>
                </a:lnTo>
                <a:lnTo>
                  <a:pt x="687704" y="423545"/>
                </a:lnTo>
                <a:lnTo>
                  <a:pt x="667385" y="455803"/>
                </a:lnTo>
                <a:lnTo>
                  <a:pt x="707321" y="455803"/>
                </a:lnTo>
                <a:lnTo>
                  <a:pt x="633729" y="313436"/>
                </a:lnTo>
                <a:lnTo>
                  <a:pt x="628989" y="307502"/>
                </a:lnTo>
                <a:lnTo>
                  <a:pt x="622569" y="303974"/>
                </a:lnTo>
                <a:lnTo>
                  <a:pt x="615316" y="303113"/>
                </a:lnTo>
                <a:close/>
              </a:path>
              <a:path w="709929" h="460375">
                <a:moveTo>
                  <a:pt x="645633" y="419399"/>
                </a:moveTo>
                <a:lnTo>
                  <a:pt x="660653" y="448437"/>
                </a:lnTo>
                <a:lnTo>
                  <a:pt x="678306" y="420624"/>
                </a:lnTo>
                <a:lnTo>
                  <a:pt x="645633" y="419399"/>
                </a:lnTo>
                <a:close/>
              </a:path>
              <a:path w="709929" h="460375">
                <a:moveTo>
                  <a:pt x="628264" y="385822"/>
                </a:moveTo>
                <a:lnTo>
                  <a:pt x="645633" y="419399"/>
                </a:lnTo>
                <a:lnTo>
                  <a:pt x="678306" y="420624"/>
                </a:lnTo>
                <a:lnTo>
                  <a:pt x="660653" y="448437"/>
                </a:lnTo>
                <a:lnTo>
                  <a:pt x="672025" y="448437"/>
                </a:lnTo>
                <a:lnTo>
                  <a:pt x="687704" y="423545"/>
                </a:lnTo>
                <a:lnTo>
                  <a:pt x="628264" y="385822"/>
                </a:lnTo>
                <a:close/>
              </a:path>
              <a:path w="709929" h="460375">
                <a:moveTo>
                  <a:pt x="20319" y="0"/>
                </a:moveTo>
                <a:lnTo>
                  <a:pt x="0" y="32258"/>
                </a:lnTo>
                <a:lnTo>
                  <a:pt x="607790" y="417982"/>
                </a:lnTo>
                <a:lnTo>
                  <a:pt x="645633" y="419399"/>
                </a:lnTo>
                <a:lnTo>
                  <a:pt x="628264" y="385822"/>
                </a:lnTo>
                <a:lnTo>
                  <a:pt x="203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7707" y="2895600"/>
            <a:ext cx="1024128" cy="748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7144" y="2916682"/>
            <a:ext cx="736600" cy="460375"/>
          </a:xfrm>
          <a:custGeom>
            <a:avLst/>
            <a:gdLst/>
            <a:ahLst/>
            <a:cxnLst/>
            <a:rect l="l" t="t" r="r" b="b"/>
            <a:pathLst>
              <a:path w="736600" h="460375">
                <a:moveTo>
                  <a:pt x="572007" y="418591"/>
                </a:moveTo>
                <a:lnTo>
                  <a:pt x="564542" y="419919"/>
                </a:lnTo>
                <a:lnTo>
                  <a:pt x="558387" y="423878"/>
                </a:lnTo>
                <a:lnTo>
                  <a:pt x="554184" y="429861"/>
                </a:lnTo>
                <a:lnTo>
                  <a:pt x="552577" y="437260"/>
                </a:lnTo>
                <a:lnTo>
                  <a:pt x="553902" y="444708"/>
                </a:lnTo>
                <a:lnTo>
                  <a:pt x="557847" y="450834"/>
                </a:lnTo>
                <a:lnTo>
                  <a:pt x="563792" y="455031"/>
                </a:lnTo>
                <a:lnTo>
                  <a:pt x="571119" y="456691"/>
                </a:lnTo>
                <a:lnTo>
                  <a:pt x="736092" y="459993"/>
                </a:lnTo>
                <a:lnTo>
                  <a:pt x="734244" y="456564"/>
                </a:lnTo>
                <a:lnTo>
                  <a:pt x="693928" y="456564"/>
                </a:lnTo>
                <a:lnTo>
                  <a:pt x="633829" y="419839"/>
                </a:lnTo>
                <a:lnTo>
                  <a:pt x="572007" y="418591"/>
                </a:lnTo>
                <a:close/>
              </a:path>
              <a:path w="736600" h="460375">
                <a:moveTo>
                  <a:pt x="633829" y="419839"/>
                </a:moveTo>
                <a:lnTo>
                  <a:pt x="693928" y="456564"/>
                </a:lnTo>
                <a:lnTo>
                  <a:pt x="698339" y="449325"/>
                </a:lnTo>
                <a:lnTo>
                  <a:pt x="687069" y="449325"/>
                </a:lnTo>
                <a:lnTo>
                  <a:pt x="671595" y="420600"/>
                </a:lnTo>
                <a:lnTo>
                  <a:pt x="633829" y="419839"/>
                </a:lnTo>
                <a:close/>
              </a:path>
              <a:path w="736600" h="460375">
                <a:moveTo>
                  <a:pt x="639321" y="304903"/>
                </a:moveTo>
                <a:lnTo>
                  <a:pt x="632079" y="307085"/>
                </a:lnTo>
                <a:lnTo>
                  <a:pt x="626260" y="311900"/>
                </a:lnTo>
                <a:lnTo>
                  <a:pt x="622871" y="318357"/>
                </a:lnTo>
                <a:lnTo>
                  <a:pt x="622149" y="325624"/>
                </a:lnTo>
                <a:lnTo>
                  <a:pt x="624332" y="332866"/>
                </a:lnTo>
                <a:lnTo>
                  <a:pt x="653684" y="387353"/>
                </a:lnTo>
                <a:lnTo>
                  <a:pt x="713740" y="424052"/>
                </a:lnTo>
                <a:lnTo>
                  <a:pt x="693928" y="456564"/>
                </a:lnTo>
                <a:lnTo>
                  <a:pt x="734244" y="456564"/>
                </a:lnTo>
                <a:lnTo>
                  <a:pt x="657859" y="314832"/>
                </a:lnTo>
                <a:lnTo>
                  <a:pt x="653045" y="309014"/>
                </a:lnTo>
                <a:lnTo>
                  <a:pt x="646588" y="305625"/>
                </a:lnTo>
                <a:lnTo>
                  <a:pt x="639321" y="304903"/>
                </a:lnTo>
                <a:close/>
              </a:path>
              <a:path w="736600" h="460375">
                <a:moveTo>
                  <a:pt x="671595" y="420600"/>
                </a:moveTo>
                <a:lnTo>
                  <a:pt x="687069" y="449325"/>
                </a:lnTo>
                <a:lnTo>
                  <a:pt x="704215" y="421258"/>
                </a:lnTo>
                <a:lnTo>
                  <a:pt x="671595" y="420600"/>
                </a:lnTo>
                <a:close/>
              </a:path>
              <a:path w="736600" h="460375">
                <a:moveTo>
                  <a:pt x="653684" y="387353"/>
                </a:moveTo>
                <a:lnTo>
                  <a:pt x="671595" y="420600"/>
                </a:lnTo>
                <a:lnTo>
                  <a:pt x="704215" y="421258"/>
                </a:lnTo>
                <a:lnTo>
                  <a:pt x="687069" y="449325"/>
                </a:lnTo>
                <a:lnTo>
                  <a:pt x="698339" y="449325"/>
                </a:lnTo>
                <a:lnTo>
                  <a:pt x="713740" y="424052"/>
                </a:lnTo>
                <a:lnTo>
                  <a:pt x="653684" y="387353"/>
                </a:lnTo>
                <a:close/>
              </a:path>
              <a:path w="736600" h="460375">
                <a:moveTo>
                  <a:pt x="19812" y="0"/>
                </a:moveTo>
                <a:lnTo>
                  <a:pt x="0" y="32512"/>
                </a:lnTo>
                <a:lnTo>
                  <a:pt x="633829" y="419839"/>
                </a:lnTo>
                <a:lnTo>
                  <a:pt x="671595" y="420600"/>
                </a:lnTo>
                <a:lnTo>
                  <a:pt x="653684" y="387353"/>
                </a:lnTo>
                <a:lnTo>
                  <a:pt x="198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5911" y="2462783"/>
            <a:ext cx="982980" cy="669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4839" y="2484754"/>
            <a:ext cx="695325" cy="387350"/>
          </a:xfrm>
          <a:custGeom>
            <a:avLst/>
            <a:gdLst/>
            <a:ahLst/>
            <a:cxnLst/>
            <a:rect l="l" t="t" r="r" b="b"/>
            <a:pathLst>
              <a:path w="695325" h="387350">
                <a:moveTo>
                  <a:pt x="590222" y="346185"/>
                </a:moveTo>
                <a:lnTo>
                  <a:pt x="528320" y="348742"/>
                </a:lnTo>
                <a:lnTo>
                  <a:pt x="510159" y="368554"/>
                </a:lnTo>
                <a:lnTo>
                  <a:pt x="511933" y="375912"/>
                </a:lnTo>
                <a:lnTo>
                  <a:pt x="516254" y="381793"/>
                </a:lnTo>
                <a:lnTo>
                  <a:pt x="522481" y="385627"/>
                </a:lnTo>
                <a:lnTo>
                  <a:pt x="529971" y="386842"/>
                </a:lnTo>
                <a:lnTo>
                  <a:pt x="694817" y="379984"/>
                </a:lnTo>
                <a:lnTo>
                  <a:pt x="694264" y="379095"/>
                </a:lnTo>
                <a:lnTo>
                  <a:pt x="652399" y="379095"/>
                </a:lnTo>
                <a:lnTo>
                  <a:pt x="590222" y="346185"/>
                </a:lnTo>
                <a:close/>
              </a:path>
              <a:path w="695325" h="387350">
                <a:moveTo>
                  <a:pt x="627922" y="344627"/>
                </a:moveTo>
                <a:lnTo>
                  <a:pt x="590222" y="346185"/>
                </a:lnTo>
                <a:lnTo>
                  <a:pt x="652399" y="379095"/>
                </a:lnTo>
                <a:lnTo>
                  <a:pt x="655980" y="372364"/>
                </a:lnTo>
                <a:lnTo>
                  <a:pt x="645160" y="372364"/>
                </a:lnTo>
                <a:lnTo>
                  <a:pt x="627922" y="344627"/>
                </a:lnTo>
                <a:close/>
              </a:path>
              <a:path w="695325" h="387350">
                <a:moveTo>
                  <a:pt x="588585" y="231080"/>
                </a:moveTo>
                <a:lnTo>
                  <a:pt x="581533" y="233680"/>
                </a:lnTo>
                <a:lnTo>
                  <a:pt x="575988" y="238894"/>
                </a:lnTo>
                <a:lnTo>
                  <a:pt x="572992" y="245586"/>
                </a:lnTo>
                <a:lnTo>
                  <a:pt x="572710" y="252896"/>
                </a:lnTo>
                <a:lnTo>
                  <a:pt x="575310" y="259969"/>
                </a:lnTo>
                <a:lnTo>
                  <a:pt x="607894" y="312399"/>
                </a:lnTo>
                <a:lnTo>
                  <a:pt x="670306" y="345440"/>
                </a:lnTo>
                <a:lnTo>
                  <a:pt x="652399" y="379095"/>
                </a:lnTo>
                <a:lnTo>
                  <a:pt x="694264" y="379095"/>
                </a:lnTo>
                <a:lnTo>
                  <a:pt x="607695" y="239903"/>
                </a:lnTo>
                <a:lnTo>
                  <a:pt x="602499" y="234358"/>
                </a:lnTo>
                <a:lnTo>
                  <a:pt x="595852" y="231362"/>
                </a:lnTo>
                <a:lnTo>
                  <a:pt x="588585" y="231080"/>
                </a:lnTo>
                <a:close/>
              </a:path>
              <a:path w="695325" h="387350">
                <a:moveTo>
                  <a:pt x="660526" y="343281"/>
                </a:moveTo>
                <a:lnTo>
                  <a:pt x="627922" y="344627"/>
                </a:lnTo>
                <a:lnTo>
                  <a:pt x="645160" y="372364"/>
                </a:lnTo>
                <a:lnTo>
                  <a:pt x="660526" y="343281"/>
                </a:lnTo>
                <a:close/>
              </a:path>
              <a:path w="695325" h="387350">
                <a:moveTo>
                  <a:pt x="666227" y="343281"/>
                </a:moveTo>
                <a:lnTo>
                  <a:pt x="660526" y="343281"/>
                </a:lnTo>
                <a:lnTo>
                  <a:pt x="645160" y="372364"/>
                </a:lnTo>
                <a:lnTo>
                  <a:pt x="655980" y="372364"/>
                </a:lnTo>
                <a:lnTo>
                  <a:pt x="670306" y="345440"/>
                </a:lnTo>
                <a:lnTo>
                  <a:pt x="666227" y="343281"/>
                </a:lnTo>
                <a:close/>
              </a:path>
              <a:path w="695325" h="387350">
                <a:moveTo>
                  <a:pt x="17780" y="0"/>
                </a:moveTo>
                <a:lnTo>
                  <a:pt x="0" y="33782"/>
                </a:lnTo>
                <a:lnTo>
                  <a:pt x="590222" y="346185"/>
                </a:lnTo>
                <a:lnTo>
                  <a:pt x="627922" y="344627"/>
                </a:lnTo>
                <a:lnTo>
                  <a:pt x="607894" y="312399"/>
                </a:lnTo>
                <a:lnTo>
                  <a:pt x="17780" y="0"/>
                </a:lnTo>
                <a:close/>
              </a:path>
              <a:path w="695325" h="387350">
                <a:moveTo>
                  <a:pt x="607894" y="312399"/>
                </a:moveTo>
                <a:lnTo>
                  <a:pt x="627922" y="344627"/>
                </a:lnTo>
                <a:lnTo>
                  <a:pt x="660526" y="343281"/>
                </a:lnTo>
                <a:lnTo>
                  <a:pt x="666227" y="343281"/>
                </a:lnTo>
                <a:lnTo>
                  <a:pt x="607894" y="3123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1572" y="4255008"/>
            <a:ext cx="1014984" cy="947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1135" y="4276725"/>
            <a:ext cx="725805" cy="659765"/>
          </a:xfrm>
          <a:custGeom>
            <a:avLst/>
            <a:gdLst/>
            <a:ahLst/>
            <a:cxnLst/>
            <a:rect l="l" t="t" r="r" b="b"/>
            <a:pathLst>
              <a:path w="725804" h="659764">
                <a:moveTo>
                  <a:pt x="564439" y="588208"/>
                </a:moveTo>
                <a:lnTo>
                  <a:pt x="557656" y="590962"/>
                </a:lnTo>
                <a:lnTo>
                  <a:pt x="552398" y="596050"/>
                </a:lnTo>
                <a:lnTo>
                  <a:pt x="549401" y="602995"/>
                </a:lnTo>
                <a:lnTo>
                  <a:pt x="549346" y="610564"/>
                </a:lnTo>
                <a:lnTo>
                  <a:pt x="552100" y="617346"/>
                </a:lnTo>
                <a:lnTo>
                  <a:pt x="557188" y="622605"/>
                </a:lnTo>
                <a:lnTo>
                  <a:pt x="564134" y="625601"/>
                </a:lnTo>
                <a:lnTo>
                  <a:pt x="725551" y="659638"/>
                </a:lnTo>
                <a:lnTo>
                  <a:pt x="721974" y="648335"/>
                </a:lnTo>
                <a:lnTo>
                  <a:pt x="684784" y="648335"/>
                </a:lnTo>
                <a:lnTo>
                  <a:pt x="632540" y="601023"/>
                </a:lnTo>
                <a:lnTo>
                  <a:pt x="572007" y="588263"/>
                </a:lnTo>
                <a:lnTo>
                  <a:pt x="564439" y="588208"/>
                </a:lnTo>
                <a:close/>
              </a:path>
              <a:path w="725804" h="659764">
                <a:moveTo>
                  <a:pt x="632540" y="601023"/>
                </a:moveTo>
                <a:lnTo>
                  <a:pt x="684784" y="648335"/>
                </a:lnTo>
                <a:lnTo>
                  <a:pt x="692373" y="639952"/>
                </a:lnTo>
                <a:lnTo>
                  <a:pt x="679450" y="639952"/>
                </a:lnTo>
                <a:lnTo>
                  <a:pt x="669577" y="608830"/>
                </a:lnTo>
                <a:lnTo>
                  <a:pt x="632540" y="601023"/>
                </a:lnTo>
                <a:close/>
              </a:path>
              <a:path w="725804" h="659764">
                <a:moveTo>
                  <a:pt x="659407" y="489140"/>
                </a:moveTo>
                <a:lnTo>
                  <a:pt x="651890" y="489966"/>
                </a:lnTo>
                <a:lnTo>
                  <a:pt x="645267" y="493625"/>
                </a:lnTo>
                <a:lnTo>
                  <a:pt x="640714" y="499332"/>
                </a:lnTo>
                <a:lnTo>
                  <a:pt x="638639" y="506325"/>
                </a:lnTo>
                <a:lnTo>
                  <a:pt x="639444" y="513842"/>
                </a:lnTo>
                <a:lnTo>
                  <a:pt x="658189" y="572930"/>
                </a:lnTo>
                <a:lnTo>
                  <a:pt x="710311" y="620141"/>
                </a:lnTo>
                <a:lnTo>
                  <a:pt x="684784" y="648335"/>
                </a:lnTo>
                <a:lnTo>
                  <a:pt x="721974" y="648335"/>
                </a:lnTo>
                <a:lnTo>
                  <a:pt x="675766" y="502285"/>
                </a:lnTo>
                <a:lnTo>
                  <a:pt x="672107" y="495681"/>
                </a:lnTo>
                <a:lnTo>
                  <a:pt x="666400" y="491172"/>
                </a:lnTo>
                <a:lnTo>
                  <a:pt x="659407" y="489140"/>
                </a:lnTo>
                <a:close/>
              </a:path>
              <a:path w="725804" h="659764">
                <a:moveTo>
                  <a:pt x="669577" y="608830"/>
                </a:moveTo>
                <a:lnTo>
                  <a:pt x="679450" y="639952"/>
                </a:lnTo>
                <a:lnTo>
                  <a:pt x="701548" y="615569"/>
                </a:lnTo>
                <a:lnTo>
                  <a:pt x="669577" y="608830"/>
                </a:lnTo>
                <a:close/>
              </a:path>
              <a:path w="725804" h="659764">
                <a:moveTo>
                  <a:pt x="658189" y="572930"/>
                </a:moveTo>
                <a:lnTo>
                  <a:pt x="669577" y="608830"/>
                </a:lnTo>
                <a:lnTo>
                  <a:pt x="701548" y="615569"/>
                </a:lnTo>
                <a:lnTo>
                  <a:pt x="679450" y="639952"/>
                </a:lnTo>
                <a:lnTo>
                  <a:pt x="692373" y="639952"/>
                </a:lnTo>
                <a:lnTo>
                  <a:pt x="710311" y="620141"/>
                </a:lnTo>
                <a:lnTo>
                  <a:pt x="658189" y="572930"/>
                </a:lnTo>
                <a:close/>
              </a:path>
              <a:path w="725804" h="659764">
                <a:moveTo>
                  <a:pt x="25653" y="0"/>
                </a:moveTo>
                <a:lnTo>
                  <a:pt x="0" y="28193"/>
                </a:lnTo>
                <a:lnTo>
                  <a:pt x="632540" y="601023"/>
                </a:lnTo>
                <a:lnTo>
                  <a:pt x="669577" y="608830"/>
                </a:lnTo>
                <a:lnTo>
                  <a:pt x="658189" y="572930"/>
                </a:lnTo>
                <a:lnTo>
                  <a:pt x="256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1710" y="1999488"/>
            <a:ext cx="997585" cy="2760345"/>
          </a:xfrm>
          <a:custGeom>
            <a:avLst/>
            <a:gdLst/>
            <a:ahLst/>
            <a:cxnLst/>
            <a:rect l="l" t="t" r="r" b="b"/>
            <a:pathLst>
              <a:path w="997585" h="2760345">
                <a:moveTo>
                  <a:pt x="658240" y="0"/>
                </a:moveTo>
                <a:lnTo>
                  <a:pt x="0" y="2676906"/>
                </a:lnTo>
                <a:lnTo>
                  <a:pt x="339089" y="2760218"/>
                </a:lnTo>
                <a:lnTo>
                  <a:pt x="997331" y="83312"/>
                </a:lnTo>
                <a:lnTo>
                  <a:pt x="658240" y="0"/>
                </a:lnTo>
                <a:close/>
              </a:path>
            </a:pathLst>
          </a:custGeom>
          <a:solidFill>
            <a:srgbClr val="AED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1710" y="1999488"/>
            <a:ext cx="997585" cy="2760345"/>
          </a:xfrm>
          <a:custGeom>
            <a:avLst/>
            <a:gdLst/>
            <a:ahLst/>
            <a:cxnLst/>
            <a:rect l="l" t="t" r="r" b="b"/>
            <a:pathLst>
              <a:path w="997585" h="2760345">
                <a:moveTo>
                  <a:pt x="0" y="2676906"/>
                </a:moveTo>
                <a:lnTo>
                  <a:pt x="658240" y="0"/>
                </a:lnTo>
                <a:lnTo>
                  <a:pt x="997331" y="83312"/>
                </a:lnTo>
                <a:lnTo>
                  <a:pt x="339089" y="2760218"/>
                </a:lnTo>
                <a:lnTo>
                  <a:pt x="0" y="2676906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9444" y="3239135"/>
            <a:ext cx="420116" cy="1336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9997" y="2192857"/>
            <a:ext cx="334009" cy="995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84340" y="6026302"/>
            <a:ext cx="4708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00"/>
              </a:spcBef>
              <a:tabLst>
                <a:tab pos="2367915" algn="l"/>
              </a:tabLst>
            </a:pPr>
            <a:r>
              <a:rPr sz="1800" spc="-5" dirty="0">
                <a:latin typeface="Tahoma"/>
                <a:cs typeface="Tahoma"/>
              </a:rPr>
              <a:t>Debonding coat will </a:t>
            </a:r>
            <a:r>
              <a:rPr sz="1800" dirty="0">
                <a:latin typeface="Tahoma"/>
                <a:cs typeface="Tahoma"/>
              </a:rPr>
              <a:t>be </a:t>
            </a:r>
            <a:r>
              <a:rPr sz="1800" spc="-10" dirty="0">
                <a:latin typeface="Tahoma"/>
                <a:cs typeface="Tahoma"/>
              </a:rPr>
              <a:t>provided </a:t>
            </a:r>
            <a:r>
              <a:rPr sz="1800" dirty="0">
                <a:latin typeface="Tahoma"/>
                <a:cs typeface="Tahoma"/>
              </a:rPr>
              <a:t>at </a:t>
            </a:r>
            <a:r>
              <a:rPr sz="1800" spc="-5" dirty="0">
                <a:latin typeface="Tahoma"/>
                <a:cs typeface="Tahoma"/>
              </a:rPr>
              <a:t>dowel </a:t>
            </a:r>
            <a:r>
              <a:rPr sz="1800" dirty="0">
                <a:latin typeface="Tahoma"/>
                <a:cs typeface="Tahoma"/>
              </a:rPr>
              <a:t>bars  </a:t>
            </a:r>
            <a:r>
              <a:rPr sz="1800" spc="-5" dirty="0">
                <a:latin typeface="Tahoma"/>
                <a:cs typeface="Tahoma"/>
              </a:rPr>
              <a:t>before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concreting	</a:t>
            </a:r>
            <a:r>
              <a:rPr sz="1800" dirty="0">
                <a:latin typeface="Tahoma"/>
                <a:cs typeface="Tahoma"/>
              </a:rPr>
              <a:t>adjacent deck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slab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1064" y="6029045"/>
            <a:ext cx="540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Contraction Joint after concreting </a:t>
            </a:r>
            <a:r>
              <a:rPr sz="1800" dirty="0">
                <a:latin typeface="Tahoma"/>
                <a:cs typeface="Tahoma"/>
              </a:rPr>
              <a:t>deck </a:t>
            </a:r>
            <a:r>
              <a:rPr sz="1800" spc="-5" dirty="0">
                <a:latin typeface="Tahoma"/>
                <a:cs typeface="Tahoma"/>
              </a:rPr>
              <a:t>slab(one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side)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963911" y="4337303"/>
            <a:ext cx="839724" cy="8260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93146" y="4358004"/>
            <a:ext cx="551815" cy="538480"/>
          </a:xfrm>
          <a:custGeom>
            <a:avLst/>
            <a:gdLst/>
            <a:ahLst/>
            <a:cxnLst/>
            <a:rect l="l" t="t" r="r" b="b"/>
            <a:pathLst>
              <a:path w="551815" h="538479">
                <a:moveTo>
                  <a:pt x="59999" y="365236"/>
                </a:moveTo>
                <a:lnTo>
                  <a:pt x="53054" y="367569"/>
                </a:lnTo>
                <a:lnTo>
                  <a:pt x="47490" y="372332"/>
                </a:lnTo>
                <a:lnTo>
                  <a:pt x="44069" y="379095"/>
                </a:lnTo>
                <a:lnTo>
                  <a:pt x="0" y="538099"/>
                </a:lnTo>
                <a:lnTo>
                  <a:pt x="51348" y="525272"/>
                </a:lnTo>
                <a:lnTo>
                  <a:pt x="40385" y="525272"/>
                </a:lnTo>
                <a:lnTo>
                  <a:pt x="13843" y="498094"/>
                </a:lnTo>
                <a:lnTo>
                  <a:pt x="64239" y="448962"/>
                </a:lnTo>
                <a:lnTo>
                  <a:pt x="80772" y="389255"/>
                </a:lnTo>
                <a:lnTo>
                  <a:pt x="81297" y="381690"/>
                </a:lnTo>
                <a:lnTo>
                  <a:pt x="78978" y="374745"/>
                </a:lnTo>
                <a:lnTo>
                  <a:pt x="74253" y="369181"/>
                </a:lnTo>
                <a:lnTo>
                  <a:pt x="67563" y="365760"/>
                </a:lnTo>
                <a:lnTo>
                  <a:pt x="59999" y="365236"/>
                </a:lnTo>
                <a:close/>
              </a:path>
              <a:path w="551815" h="538479">
                <a:moveTo>
                  <a:pt x="64239" y="448962"/>
                </a:moveTo>
                <a:lnTo>
                  <a:pt x="13843" y="498094"/>
                </a:lnTo>
                <a:lnTo>
                  <a:pt x="40385" y="525272"/>
                </a:lnTo>
                <a:lnTo>
                  <a:pt x="49114" y="516763"/>
                </a:lnTo>
                <a:lnTo>
                  <a:pt x="45466" y="516763"/>
                </a:lnTo>
                <a:lnTo>
                  <a:pt x="22478" y="493268"/>
                </a:lnTo>
                <a:lnTo>
                  <a:pt x="54167" y="485338"/>
                </a:lnTo>
                <a:lnTo>
                  <a:pt x="64239" y="448962"/>
                </a:lnTo>
                <a:close/>
              </a:path>
              <a:path w="551815" h="538479">
                <a:moveTo>
                  <a:pt x="158470" y="460799"/>
                </a:moveTo>
                <a:lnTo>
                  <a:pt x="150875" y="461137"/>
                </a:lnTo>
                <a:lnTo>
                  <a:pt x="90734" y="476187"/>
                </a:lnTo>
                <a:lnTo>
                  <a:pt x="40385" y="525272"/>
                </a:lnTo>
                <a:lnTo>
                  <a:pt x="51348" y="525272"/>
                </a:lnTo>
                <a:lnTo>
                  <a:pt x="160147" y="498094"/>
                </a:lnTo>
                <a:lnTo>
                  <a:pt x="166953" y="494857"/>
                </a:lnTo>
                <a:lnTo>
                  <a:pt x="171830" y="489442"/>
                </a:lnTo>
                <a:lnTo>
                  <a:pt x="174327" y="482574"/>
                </a:lnTo>
                <a:lnTo>
                  <a:pt x="173989" y="474980"/>
                </a:lnTo>
                <a:lnTo>
                  <a:pt x="170753" y="468173"/>
                </a:lnTo>
                <a:lnTo>
                  <a:pt x="165338" y="463296"/>
                </a:lnTo>
                <a:lnTo>
                  <a:pt x="158470" y="460799"/>
                </a:lnTo>
                <a:close/>
              </a:path>
              <a:path w="551815" h="538479">
                <a:moveTo>
                  <a:pt x="54167" y="485338"/>
                </a:moveTo>
                <a:lnTo>
                  <a:pt x="22478" y="493268"/>
                </a:lnTo>
                <a:lnTo>
                  <a:pt x="45466" y="516763"/>
                </a:lnTo>
                <a:lnTo>
                  <a:pt x="54167" y="485338"/>
                </a:lnTo>
                <a:close/>
              </a:path>
              <a:path w="551815" h="538479">
                <a:moveTo>
                  <a:pt x="90734" y="476187"/>
                </a:moveTo>
                <a:lnTo>
                  <a:pt x="54167" y="485338"/>
                </a:lnTo>
                <a:lnTo>
                  <a:pt x="45466" y="516763"/>
                </a:lnTo>
                <a:lnTo>
                  <a:pt x="49114" y="516763"/>
                </a:lnTo>
                <a:lnTo>
                  <a:pt x="90734" y="476187"/>
                </a:lnTo>
                <a:close/>
              </a:path>
              <a:path w="551815" h="538479">
                <a:moveTo>
                  <a:pt x="524763" y="0"/>
                </a:moveTo>
                <a:lnTo>
                  <a:pt x="64239" y="448962"/>
                </a:lnTo>
                <a:lnTo>
                  <a:pt x="54167" y="485338"/>
                </a:lnTo>
                <a:lnTo>
                  <a:pt x="90734" y="476187"/>
                </a:lnTo>
                <a:lnTo>
                  <a:pt x="551306" y="27178"/>
                </a:lnTo>
                <a:lnTo>
                  <a:pt x="524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96856" y="3904488"/>
            <a:ext cx="891540" cy="746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26091" y="3925061"/>
            <a:ext cx="603250" cy="459105"/>
          </a:xfrm>
          <a:custGeom>
            <a:avLst/>
            <a:gdLst/>
            <a:ahLst/>
            <a:cxnLst/>
            <a:rect l="l" t="t" r="r" b="b"/>
            <a:pathLst>
              <a:path w="603250" h="459104">
                <a:moveTo>
                  <a:pt x="81762" y="295423"/>
                </a:moveTo>
                <a:lnTo>
                  <a:pt x="74596" y="296814"/>
                </a:lnTo>
                <a:lnTo>
                  <a:pt x="68454" y="300801"/>
                </a:lnTo>
                <a:lnTo>
                  <a:pt x="64134" y="307086"/>
                </a:lnTo>
                <a:lnTo>
                  <a:pt x="0" y="459105"/>
                </a:lnTo>
                <a:lnTo>
                  <a:pt x="64489" y="451612"/>
                </a:lnTo>
                <a:lnTo>
                  <a:pt x="41782" y="451612"/>
                </a:lnTo>
                <a:lnTo>
                  <a:pt x="18923" y="421131"/>
                </a:lnTo>
                <a:lnTo>
                  <a:pt x="75234" y="378895"/>
                </a:lnTo>
                <a:lnTo>
                  <a:pt x="99313" y="321818"/>
                </a:lnTo>
                <a:lnTo>
                  <a:pt x="100798" y="314428"/>
                </a:lnTo>
                <a:lnTo>
                  <a:pt x="99377" y="307276"/>
                </a:lnTo>
                <a:lnTo>
                  <a:pt x="95384" y="301172"/>
                </a:lnTo>
                <a:lnTo>
                  <a:pt x="89153" y="296925"/>
                </a:lnTo>
                <a:lnTo>
                  <a:pt x="81762" y="295423"/>
                </a:lnTo>
                <a:close/>
              </a:path>
              <a:path w="603250" h="459104">
                <a:moveTo>
                  <a:pt x="75234" y="378895"/>
                </a:moveTo>
                <a:lnTo>
                  <a:pt x="18923" y="421131"/>
                </a:lnTo>
                <a:lnTo>
                  <a:pt x="41782" y="451612"/>
                </a:lnTo>
                <a:lnTo>
                  <a:pt x="52280" y="443738"/>
                </a:lnTo>
                <a:lnTo>
                  <a:pt x="47878" y="443738"/>
                </a:lnTo>
                <a:lnTo>
                  <a:pt x="28066" y="417449"/>
                </a:lnTo>
                <a:lnTo>
                  <a:pt x="60558" y="413681"/>
                </a:lnTo>
                <a:lnTo>
                  <a:pt x="75234" y="378895"/>
                </a:lnTo>
                <a:close/>
              </a:path>
              <a:path w="603250" h="459104">
                <a:moveTo>
                  <a:pt x="159511" y="402208"/>
                </a:moveTo>
                <a:lnTo>
                  <a:pt x="98165" y="409321"/>
                </a:lnTo>
                <a:lnTo>
                  <a:pt x="41782" y="451612"/>
                </a:lnTo>
                <a:lnTo>
                  <a:pt x="64489" y="451612"/>
                </a:lnTo>
                <a:lnTo>
                  <a:pt x="163956" y="440055"/>
                </a:lnTo>
                <a:lnTo>
                  <a:pt x="180720" y="418973"/>
                </a:lnTo>
                <a:lnTo>
                  <a:pt x="178353" y="411728"/>
                </a:lnTo>
                <a:lnTo>
                  <a:pt x="173593" y="406161"/>
                </a:lnTo>
                <a:lnTo>
                  <a:pt x="167094" y="402810"/>
                </a:lnTo>
                <a:lnTo>
                  <a:pt x="159511" y="402208"/>
                </a:lnTo>
                <a:close/>
              </a:path>
              <a:path w="603250" h="459104">
                <a:moveTo>
                  <a:pt x="60558" y="413681"/>
                </a:moveTo>
                <a:lnTo>
                  <a:pt x="28066" y="417449"/>
                </a:lnTo>
                <a:lnTo>
                  <a:pt x="47878" y="443738"/>
                </a:lnTo>
                <a:lnTo>
                  <a:pt x="60558" y="413681"/>
                </a:lnTo>
                <a:close/>
              </a:path>
              <a:path w="603250" h="459104">
                <a:moveTo>
                  <a:pt x="98165" y="409321"/>
                </a:moveTo>
                <a:lnTo>
                  <a:pt x="60558" y="413681"/>
                </a:lnTo>
                <a:lnTo>
                  <a:pt x="47878" y="443738"/>
                </a:lnTo>
                <a:lnTo>
                  <a:pt x="52280" y="443738"/>
                </a:lnTo>
                <a:lnTo>
                  <a:pt x="98165" y="409321"/>
                </a:lnTo>
                <a:close/>
              </a:path>
              <a:path w="603250" h="459104">
                <a:moveTo>
                  <a:pt x="580389" y="0"/>
                </a:moveTo>
                <a:lnTo>
                  <a:pt x="75234" y="378895"/>
                </a:lnTo>
                <a:lnTo>
                  <a:pt x="60558" y="413681"/>
                </a:lnTo>
                <a:lnTo>
                  <a:pt x="98165" y="409321"/>
                </a:lnTo>
                <a:lnTo>
                  <a:pt x="603250" y="30480"/>
                </a:lnTo>
                <a:lnTo>
                  <a:pt x="5803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825733" y="3833621"/>
            <a:ext cx="928369" cy="563880"/>
          </a:xfrm>
          <a:prstGeom prst="rect">
            <a:avLst/>
          </a:prstGeom>
          <a:solidFill>
            <a:srgbClr val="AED104"/>
          </a:solidFill>
          <a:ln w="25907">
            <a:solidFill>
              <a:srgbClr val="085091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74955" marR="178435" indent="-88900">
              <a:lnSpc>
                <a:spcPct val="100000"/>
              </a:lnSpc>
              <a:spcBef>
                <a:spcPts val="200"/>
              </a:spcBef>
            </a:pPr>
            <a:r>
              <a:rPr sz="1600" spc="-5" dirty="0">
                <a:latin typeface="Constantia"/>
                <a:cs typeface="Constantia"/>
              </a:rPr>
              <a:t>D</a:t>
            </a:r>
            <a:r>
              <a:rPr sz="1600" spc="-40" dirty="0">
                <a:latin typeface="Constantia"/>
                <a:cs typeface="Constantia"/>
              </a:rPr>
              <a:t>o</a:t>
            </a:r>
            <a:r>
              <a:rPr sz="1600" spc="-45" dirty="0">
                <a:latin typeface="Constantia"/>
                <a:cs typeface="Constantia"/>
              </a:rPr>
              <a:t>w</a:t>
            </a:r>
            <a:r>
              <a:rPr sz="1600" spc="-5" dirty="0">
                <a:latin typeface="Constantia"/>
                <a:cs typeface="Constantia"/>
              </a:rPr>
              <a:t>el  Bars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40051" y="929639"/>
            <a:ext cx="7295388" cy="5186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4060" y="993647"/>
            <a:ext cx="7112508" cy="5003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5010" y="974597"/>
            <a:ext cx="7150734" cy="5041900"/>
          </a:xfrm>
          <a:custGeom>
            <a:avLst/>
            <a:gdLst/>
            <a:ahLst/>
            <a:cxnLst/>
            <a:rect l="l" t="t" r="r" b="b"/>
            <a:pathLst>
              <a:path w="7150734" h="5041900">
                <a:moveTo>
                  <a:pt x="0" y="5041392"/>
                </a:moveTo>
                <a:lnTo>
                  <a:pt x="7150608" y="5041392"/>
                </a:lnTo>
                <a:lnTo>
                  <a:pt x="7150608" y="0"/>
                </a:lnTo>
                <a:lnTo>
                  <a:pt x="0" y="0"/>
                </a:lnTo>
                <a:lnTo>
                  <a:pt x="0" y="504139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8254" y="6257645"/>
            <a:ext cx="597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Sealing compound will </a:t>
            </a:r>
            <a:r>
              <a:rPr sz="1800" dirty="0">
                <a:latin typeface="Tahoma"/>
                <a:cs typeface="Tahoma"/>
              </a:rPr>
              <a:t>be </a:t>
            </a:r>
            <a:r>
              <a:rPr sz="1800" spc="-10" dirty="0">
                <a:latin typeface="Tahoma"/>
                <a:cs typeface="Tahoma"/>
              </a:rPr>
              <a:t>provided </a:t>
            </a:r>
            <a:r>
              <a:rPr sz="1800" dirty="0">
                <a:latin typeface="Tahoma"/>
                <a:cs typeface="Tahoma"/>
              </a:rPr>
              <a:t>in </a:t>
            </a:r>
            <a:r>
              <a:rPr sz="1800" spc="-5" dirty="0">
                <a:latin typeface="Tahoma"/>
                <a:cs typeface="Tahoma"/>
              </a:rPr>
              <a:t>this </a:t>
            </a:r>
            <a:r>
              <a:rPr sz="1800" dirty="0">
                <a:latin typeface="Tahoma"/>
                <a:cs typeface="Tahoma"/>
              </a:rPr>
              <a:t>gap </a:t>
            </a:r>
            <a:r>
              <a:rPr sz="1800" spc="-5" dirty="0">
                <a:latin typeface="Tahoma"/>
                <a:cs typeface="Tahoma"/>
              </a:rPr>
              <a:t>(10x20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mm)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761" y="1955038"/>
            <a:ext cx="6657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u="none" spc="-5" dirty="0"/>
              <a:t>TYPE </a:t>
            </a:r>
            <a:r>
              <a:rPr sz="3000" u="none" dirty="0"/>
              <a:t>OF </a:t>
            </a:r>
            <a:r>
              <a:rPr sz="3000" u="none" spc="-5" dirty="0"/>
              <a:t>SMALL MOVEMENT</a:t>
            </a:r>
            <a:r>
              <a:rPr sz="3000" u="none" spc="-90" dirty="0"/>
              <a:t> </a:t>
            </a:r>
            <a:r>
              <a:rPr sz="3000" u="none" spc="-5" dirty="0"/>
              <a:t>JOINT</a:t>
            </a:r>
            <a:endParaRPr sz="3000"/>
          </a:p>
          <a:p>
            <a:pPr algn="ctr">
              <a:lnSpc>
                <a:spcPct val="100000"/>
              </a:lnSpc>
            </a:pPr>
            <a:r>
              <a:rPr sz="3000" u="none" dirty="0"/>
              <a:t>(Based On</a:t>
            </a:r>
            <a:r>
              <a:rPr sz="3000" u="none" spc="-15" dirty="0"/>
              <a:t> </a:t>
            </a:r>
            <a:r>
              <a:rPr sz="3000" u="none" spc="-10" dirty="0"/>
              <a:t>Construction)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3252596" y="3174619"/>
            <a:ext cx="4198620" cy="20986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ahoma"/>
                <a:cs typeface="Tahoma"/>
              </a:rPr>
              <a:t>Sliding Plate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ahoma"/>
                <a:cs typeface="Tahoma"/>
              </a:rPr>
              <a:t>Compression Seal</a:t>
            </a:r>
            <a:r>
              <a:rPr sz="2400" b="1" spc="-10" dirty="0">
                <a:latin typeface="Tahoma"/>
                <a:cs typeface="Tahoma"/>
              </a:rPr>
              <a:t> Joints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dirty="0">
                <a:latin typeface="Tahoma"/>
                <a:cs typeface="Tahoma"/>
              </a:rPr>
              <a:t>Asphaltic </a:t>
            </a:r>
            <a:r>
              <a:rPr sz="2400" b="1" spc="-5" dirty="0">
                <a:latin typeface="Tahoma"/>
                <a:cs typeface="Tahoma"/>
              </a:rPr>
              <a:t>Plug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ahoma"/>
                <a:cs typeface="Tahoma"/>
              </a:rPr>
              <a:t>Poured Sealant </a:t>
            </a:r>
            <a:r>
              <a:rPr sz="2400" b="1" spc="-10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3329" y="755980"/>
            <a:ext cx="4624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SLIDING PLATE</a:t>
            </a:r>
            <a:r>
              <a:rPr spc="-45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706" y="1619503"/>
            <a:ext cx="5988685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Advantages:</a:t>
            </a:r>
            <a:endParaRPr sz="20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Sliding Plate </a:t>
            </a:r>
            <a:r>
              <a:rPr sz="2000" dirty="0">
                <a:latin typeface="Tahoma"/>
                <a:cs typeface="Tahoma"/>
              </a:rPr>
              <a:t>Joints </a:t>
            </a:r>
            <a:r>
              <a:rPr sz="2000" spc="-5" dirty="0">
                <a:latin typeface="Tahoma"/>
                <a:cs typeface="Tahoma"/>
              </a:rPr>
              <a:t>are used </a:t>
            </a:r>
            <a:r>
              <a:rPr sz="2000" spc="-10" dirty="0">
                <a:latin typeface="Tahoma"/>
                <a:cs typeface="Tahoma"/>
              </a:rPr>
              <a:t>for </a:t>
            </a:r>
            <a:r>
              <a:rPr sz="2000" spc="-5" dirty="0">
                <a:latin typeface="Tahoma"/>
                <a:cs typeface="Tahoma"/>
              </a:rPr>
              <a:t>short and  </a:t>
            </a:r>
            <a:r>
              <a:rPr sz="2000" dirty="0">
                <a:latin typeface="Tahoma"/>
                <a:cs typeface="Tahoma"/>
              </a:rPr>
              <a:t>medium span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bridges.</a:t>
            </a:r>
            <a:endParaRPr sz="2000">
              <a:latin typeface="Tahoma"/>
              <a:cs typeface="Tahoma"/>
            </a:endParaRPr>
          </a:p>
          <a:p>
            <a:pPr marL="469900" marR="5715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These </a:t>
            </a:r>
            <a:r>
              <a:rPr sz="2000" dirty="0">
                <a:latin typeface="Tahoma"/>
                <a:cs typeface="Tahoma"/>
              </a:rPr>
              <a:t>Joints </a:t>
            </a:r>
            <a:r>
              <a:rPr sz="2000" spc="-5" dirty="0">
                <a:latin typeface="Tahoma"/>
                <a:cs typeface="Tahoma"/>
              </a:rPr>
              <a:t>are structurally simple, reasonable  in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cost.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Disadvantages:</a:t>
            </a:r>
            <a:endParaRPr sz="20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These are </a:t>
            </a:r>
            <a:r>
              <a:rPr sz="2000" dirty="0">
                <a:latin typeface="Tahoma"/>
                <a:cs typeface="Tahoma"/>
              </a:rPr>
              <a:t>limited to horizontal </a:t>
            </a:r>
            <a:r>
              <a:rPr sz="2000" spc="-10" dirty="0">
                <a:latin typeface="Tahoma"/>
                <a:cs typeface="Tahoma"/>
              </a:rPr>
              <a:t>movement </a:t>
            </a:r>
            <a:r>
              <a:rPr sz="2000" spc="-5" dirty="0">
                <a:latin typeface="Tahoma"/>
                <a:cs typeface="Tahoma"/>
              </a:rPr>
              <a:t>and  there would </a:t>
            </a:r>
            <a:r>
              <a:rPr sz="2000" dirty="0">
                <a:latin typeface="Tahoma"/>
                <a:cs typeface="Tahoma"/>
              </a:rPr>
              <a:t>be no </a:t>
            </a:r>
            <a:r>
              <a:rPr sz="2000" spc="-5" dirty="0">
                <a:latin typeface="Tahoma"/>
                <a:cs typeface="Tahoma"/>
              </a:rPr>
              <a:t>differential vertical  movement.</a:t>
            </a:r>
            <a:endParaRPr sz="2000">
              <a:latin typeface="Tahoma"/>
              <a:cs typeface="Tahoma"/>
            </a:endParaRPr>
          </a:p>
          <a:p>
            <a:pPr marL="469900" marR="5715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Plates </a:t>
            </a:r>
            <a:r>
              <a:rPr sz="2000" dirty="0">
                <a:latin typeface="Tahoma"/>
                <a:cs typeface="Tahoma"/>
              </a:rPr>
              <a:t>need to </a:t>
            </a:r>
            <a:r>
              <a:rPr sz="2000" spc="-5" dirty="0">
                <a:latin typeface="Tahoma"/>
                <a:cs typeface="Tahoma"/>
              </a:rPr>
              <a:t>be adjusted </a:t>
            </a:r>
            <a:r>
              <a:rPr sz="2000" dirty="0">
                <a:latin typeface="Tahoma"/>
                <a:cs typeface="Tahoma"/>
              </a:rPr>
              <a:t>periodically </a:t>
            </a:r>
            <a:r>
              <a:rPr sz="2000" spc="5" dirty="0">
                <a:latin typeface="Tahoma"/>
                <a:cs typeface="Tahoma"/>
              </a:rPr>
              <a:t>to </a:t>
            </a:r>
            <a:r>
              <a:rPr sz="2000" spc="-10" dirty="0">
                <a:latin typeface="Tahoma"/>
                <a:cs typeface="Tahoma"/>
              </a:rPr>
              <a:t>reduce  </a:t>
            </a:r>
            <a:r>
              <a:rPr sz="2000" dirty="0">
                <a:latin typeface="Tahoma"/>
                <a:cs typeface="Tahoma"/>
              </a:rPr>
              <a:t>noise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level.</a:t>
            </a:r>
            <a:endParaRPr sz="20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-5" dirty="0">
                <a:latin typeface="Tahoma"/>
                <a:cs typeface="Tahoma"/>
              </a:rPr>
              <a:t>The corrosion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plates </a:t>
            </a:r>
            <a:r>
              <a:rPr sz="2000" spc="-1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debris collected </a:t>
            </a:r>
            <a:r>
              <a:rPr sz="2000" spc="-10" dirty="0">
                <a:latin typeface="Tahoma"/>
                <a:cs typeface="Tahoma"/>
              </a:rPr>
              <a:t>may  </a:t>
            </a:r>
            <a:r>
              <a:rPr sz="2000" spc="-5" dirty="0">
                <a:latin typeface="Tahoma"/>
                <a:cs typeface="Tahoma"/>
              </a:rPr>
              <a:t>result </a:t>
            </a:r>
            <a:r>
              <a:rPr sz="2000" dirty="0">
                <a:latin typeface="Tahoma"/>
                <a:cs typeface="Tahoma"/>
              </a:rPr>
              <a:t>in jamming of </a:t>
            </a:r>
            <a:r>
              <a:rPr sz="2000" spc="-5" dirty="0">
                <a:latin typeface="Tahoma"/>
                <a:cs typeface="Tahoma"/>
              </a:rPr>
              <a:t>the joint preventing the </a:t>
            </a:r>
            <a:r>
              <a:rPr sz="2000" spc="-10" dirty="0">
                <a:latin typeface="Tahoma"/>
                <a:cs typeface="Tahoma"/>
              </a:rPr>
              <a:t>free  </a:t>
            </a:r>
            <a:r>
              <a:rPr sz="2000" spc="-5" dirty="0">
                <a:latin typeface="Tahoma"/>
                <a:cs typeface="Tahoma"/>
              </a:rPr>
              <a:t>movement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superstructure.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03492" y="2084832"/>
            <a:ext cx="5337048" cy="451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2110739"/>
            <a:ext cx="5230367" cy="441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8217" y="811149"/>
            <a:ext cx="5652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COMPRESSION SEAL</a:t>
            </a:r>
            <a:r>
              <a:rPr spc="-60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948" y="2255012"/>
            <a:ext cx="6141085" cy="2724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105"/>
              </a:spcBef>
              <a:tabLst>
                <a:tab pos="1867535" algn="l"/>
                <a:tab pos="2802890" algn="l"/>
                <a:tab pos="3487420" algn="l"/>
                <a:tab pos="3979545" algn="l"/>
                <a:tab pos="5121275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age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spc="-10" dirty="0">
                <a:latin typeface="Tahoma"/>
                <a:cs typeface="Tahoma"/>
              </a:rPr>
              <a:t>T</a:t>
            </a:r>
            <a:r>
              <a:rPr sz="2000" dirty="0">
                <a:latin typeface="Tahoma"/>
                <a:cs typeface="Tahoma"/>
              </a:rPr>
              <a:t>h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spc="-5" dirty="0"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e	</a:t>
            </a:r>
            <a:r>
              <a:rPr sz="2000" spc="-5" dirty="0">
                <a:latin typeface="Tahoma"/>
                <a:cs typeface="Tahoma"/>
              </a:rPr>
              <a:t>s</a:t>
            </a:r>
            <a:r>
              <a:rPr sz="2000" spc="-20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als	a</a:t>
            </a:r>
            <a:r>
              <a:rPr sz="2000" spc="-10" dirty="0">
                <a:latin typeface="Tahoma"/>
                <a:cs typeface="Tahoma"/>
              </a:rPr>
              <a:t>r</a:t>
            </a:r>
            <a:r>
              <a:rPr sz="2000" dirty="0">
                <a:latin typeface="Tahoma"/>
                <a:cs typeface="Tahoma"/>
              </a:rPr>
              <a:t>e	</a:t>
            </a:r>
            <a:r>
              <a:rPr sz="2000" spc="-25" dirty="0">
                <a:latin typeface="Tahoma"/>
                <a:cs typeface="Tahoma"/>
              </a:rPr>
              <a:t>v</a:t>
            </a:r>
            <a:r>
              <a:rPr sz="2000" spc="-5" dirty="0">
                <a:latin typeface="Tahoma"/>
                <a:cs typeface="Tahoma"/>
              </a:rPr>
              <a:t>ersatile</a:t>
            </a:r>
            <a:r>
              <a:rPr sz="2000" dirty="0">
                <a:latin typeface="Tahoma"/>
                <a:cs typeface="Tahoma"/>
              </a:rPr>
              <a:t>,	</a:t>
            </a:r>
            <a:r>
              <a:rPr sz="2000" spc="-15" dirty="0">
                <a:latin typeface="Tahoma"/>
                <a:cs typeface="Tahoma"/>
              </a:rPr>
              <a:t>r</a:t>
            </a:r>
            <a:r>
              <a:rPr sz="2000" spc="-5" dirty="0">
                <a:latin typeface="Tahoma"/>
                <a:cs typeface="Tahoma"/>
              </a:rPr>
              <a:t>elati</a:t>
            </a:r>
            <a:r>
              <a:rPr sz="2000" spc="-15" dirty="0">
                <a:latin typeface="Tahoma"/>
                <a:cs typeface="Tahoma"/>
              </a:rPr>
              <a:t>v</a:t>
            </a:r>
            <a:r>
              <a:rPr sz="2000" spc="-5" dirty="0">
                <a:latin typeface="Tahoma"/>
                <a:cs typeface="Tahoma"/>
              </a:rPr>
              <a:t>ely  </a:t>
            </a:r>
            <a:r>
              <a:rPr sz="2000" dirty="0">
                <a:latin typeface="Tahoma"/>
                <a:cs typeface="Tahoma"/>
              </a:rPr>
              <a:t>inexpensive and easy to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replace.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Disadvantages:</a:t>
            </a:r>
            <a:endParaRPr sz="2000">
              <a:latin typeface="Tahoma"/>
              <a:cs typeface="Tahoma"/>
            </a:endParaRPr>
          </a:p>
          <a:p>
            <a:pPr marL="469265" marR="5715" indent="-4572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469265" algn="l"/>
                <a:tab pos="469900" algn="l"/>
                <a:tab pos="979805" algn="l"/>
                <a:tab pos="1746885" algn="l"/>
                <a:tab pos="2588260" algn="l"/>
                <a:tab pos="3906520" algn="l"/>
                <a:tab pos="4279900" algn="l"/>
                <a:tab pos="4795520" algn="l"/>
                <a:tab pos="5387975" algn="l"/>
                <a:tab pos="5765800" algn="l"/>
              </a:tabLst>
            </a:pPr>
            <a:r>
              <a:rPr sz="2000" spc="-50" dirty="0">
                <a:latin typeface="Tahoma"/>
                <a:cs typeface="Tahoma"/>
              </a:rPr>
              <a:t>F</a:t>
            </a:r>
            <a:r>
              <a:rPr sz="2000" dirty="0">
                <a:latin typeface="Tahoma"/>
                <a:cs typeface="Tahoma"/>
              </a:rPr>
              <a:t>or	</a:t>
            </a:r>
            <a:r>
              <a:rPr sz="2000" spc="-5" dirty="0">
                <a:latin typeface="Tahoma"/>
                <a:cs typeface="Tahoma"/>
              </a:rPr>
              <a:t>wi</a:t>
            </a:r>
            <a:r>
              <a:rPr sz="2000" spc="-10" dirty="0">
                <a:latin typeface="Tahoma"/>
                <a:cs typeface="Tahoma"/>
              </a:rPr>
              <a:t>d</a:t>
            </a:r>
            <a:r>
              <a:rPr sz="2000" spc="-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r	j</a:t>
            </a:r>
            <a:r>
              <a:rPr sz="2000" spc="5" dirty="0">
                <a:latin typeface="Tahoma"/>
                <a:cs typeface="Tahoma"/>
              </a:rPr>
              <a:t>oi</a:t>
            </a:r>
            <a:r>
              <a:rPr sz="2000" dirty="0">
                <a:latin typeface="Tahoma"/>
                <a:cs typeface="Tahoma"/>
              </a:rPr>
              <a:t>nts,	a</a:t>
            </a:r>
            <a:r>
              <a:rPr sz="2000" spc="-15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he</a:t>
            </a:r>
            <a:r>
              <a:rPr sz="2000" spc="-15" dirty="0">
                <a:latin typeface="Tahoma"/>
                <a:cs typeface="Tahoma"/>
              </a:rPr>
              <a:t>r</a:t>
            </a:r>
            <a:r>
              <a:rPr sz="2000" spc="-5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-5" dirty="0">
                <a:latin typeface="Tahoma"/>
                <a:cs typeface="Tahoma"/>
              </a:rPr>
              <a:t>c</a:t>
            </a:r>
            <a:r>
              <a:rPr sz="2000" dirty="0">
                <a:latin typeface="Tahoma"/>
                <a:cs typeface="Tahoma"/>
              </a:rPr>
              <a:t>e	</a:t>
            </a:r>
            <a:r>
              <a:rPr sz="2000" spc="5" dirty="0">
                <a:latin typeface="Tahoma"/>
                <a:cs typeface="Tahoma"/>
              </a:rPr>
              <a:t>o</a:t>
            </a:r>
            <a:r>
              <a:rPr sz="2000" dirty="0">
                <a:latin typeface="Tahoma"/>
                <a:cs typeface="Tahoma"/>
              </a:rPr>
              <a:t>f	</a:t>
            </a:r>
            <a:r>
              <a:rPr sz="2000" spc="-5" dirty="0">
                <a:latin typeface="Tahoma"/>
                <a:cs typeface="Tahoma"/>
              </a:rPr>
              <a:t>th</a:t>
            </a:r>
            <a:r>
              <a:rPr sz="2000" dirty="0">
                <a:latin typeface="Tahoma"/>
                <a:cs typeface="Tahoma"/>
              </a:rPr>
              <a:t>e	s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al	to	</a:t>
            </a:r>
            <a:r>
              <a:rPr sz="2000" spc="-5" dirty="0">
                <a:latin typeface="Tahoma"/>
                <a:cs typeface="Tahoma"/>
              </a:rPr>
              <a:t>the  sides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dirty="0">
                <a:latin typeface="Tahoma"/>
                <a:cs typeface="Tahoma"/>
              </a:rPr>
              <a:t>joint </a:t>
            </a:r>
            <a:r>
              <a:rPr sz="2000" spc="-5" dirty="0">
                <a:latin typeface="Tahoma"/>
                <a:cs typeface="Tahoma"/>
              </a:rPr>
              <a:t>throughout the length 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difficult.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ahoma"/>
                <a:cs typeface="Tahoma"/>
              </a:rPr>
              <a:t>Not</a:t>
            </a:r>
            <a:r>
              <a:rPr sz="2000" spc="2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suitable</a:t>
            </a:r>
            <a:r>
              <a:rPr sz="2000" spc="2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for</a:t>
            </a:r>
            <a:r>
              <a:rPr sz="2000" spc="2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deck</a:t>
            </a:r>
            <a:r>
              <a:rPr sz="2000" spc="229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slab</a:t>
            </a:r>
            <a:r>
              <a:rPr sz="2000" spc="229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with</a:t>
            </a:r>
            <a:r>
              <a:rPr sz="2000" spc="2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2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large</a:t>
            </a:r>
            <a:r>
              <a:rPr sz="2000" spc="229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skew</a:t>
            </a:r>
            <a:r>
              <a:rPr sz="2000" spc="2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and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ahoma"/>
                <a:cs typeface="Tahoma"/>
              </a:rPr>
              <a:t>curvature.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2071115"/>
            <a:ext cx="5175503" cy="432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5431" y="2097023"/>
            <a:ext cx="5068824" cy="422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3497" y="367411"/>
            <a:ext cx="4989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ASPHALTIC </a:t>
            </a:r>
            <a:r>
              <a:rPr spc="-5" dirty="0"/>
              <a:t>PLUG</a:t>
            </a:r>
            <a:r>
              <a:rPr spc="-50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Advantages: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b="0" u="none" dirty="0">
                <a:latin typeface="Tahoma"/>
                <a:cs typeface="Tahoma"/>
              </a:rPr>
              <a:t>They </a:t>
            </a:r>
            <a:r>
              <a:rPr b="0" u="none" spc="-10" dirty="0">
                <a:latin typeface="Tahoma"/>
                <a:cs typeface="Tahoma"/>
              </a:rPr>
              <a:t>provide </a:t>
            </a:r>
            <a:r>
              <a:rPr b="0" u="none" dirty="0">
                <a:latin typeface="Tahoma"/>
                <a:cs typeface="Tahoma"/>
              </a:rPr>
              <a:t>smooth </a:t>
            </a:r>
            <a:r>
              <a:rPr b="0" u="none" spc="-5" dirty="0">
                <a:latin typeface="Tahoma"/>
                <a:cs typeface="Tahoma"/>
              </a:rPr>
              <a:t>roadway surface </a:t>
            </a:r>
            <a:r>
              <a:rPr b="0" u="none" spc="-10" dirty="0">
                <a:latin typeface="Tahoma"/>
                <a:cs typeface="Tahoma"/>
              </a:rPr>
              <a:t>for</a:t>
            </a:r>
            <a:r>
              <a:rPr b="0" u="none" spc="-55" dirty="0">
                <a:latin typeface="Tahoma"/>
                <a:cs typeface="Tahoma"/>
              </a:rPr>
              <a:t> </a:t>
            </a:r>
            <a:r>
              <a:rPr b="0" u="none" spc="-10" dirty="0">
                <a:latin typeface="Tahoma"/>
                <a:cs typeface="Tahoma"/>
              </a:rPr>
              <a:t>traffic.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b="0" u="none" dirty="0">
                <a:latin typeface="Tahoma"/>
                <a:cs typeface="Tahoma"/>
              </a:rPr>
              <a:t>They </a:t>
            </a:r>
            <a:r>
              <a:rPr b="0" u="none" spc="-5" dirty="0">
                <a:latin typeface="Tahoma"/>
                <a:cs typeface="Tahoma"/>
              </a:rPr>
              <a:t>are water tight </a:t>
            </a:r>
            <a:r>
              <a:rPr b="0" u="none" dirty="0">
                <a:latin typeface="Tahoma"/>
                <a:cs typeface="Tahoma"/>
              </a:rPr>
              <a:t>and snow</a:t>
            </a:r>
            <a:r>
              <a:rPr b="0" u="none" spc="-55" dirty="0">
                <a:latin typeface="Tahoma"/>
                <a:cs typeface="Tahoma"/>
              </a:rPr>
              <a:t> </a:t>
            </a:r>
            <a:r>
              <a:rPr b="0" u="none" spc="-30" dirty="0">
                <a:latin typeface="Tahoma"/>
                <a:cs typeface="Tahoma"/>
              </a:rPr>
              <a:t>proof.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b="0" u="none" dirty="0">
                <a:latin typeface="Tahoma"/>
                <a:cs typeface="Tahoma"/>
              </a:rPr>
              <a:t>There </a:t>
            </a:r>
            <a:r>
              <a:rPr b="0" u="none" spc="-5" dirty="0">
                <a:latin typeface="Tahoma"/>
                <a:cs typeface="Tahoma"/>
              </a:rPr>
              <a:t>is no debris collection </a:t>
            </a:r>
            <a:r>
              <a:rPr b="0" u="none" dirty="0">
                <a:latin typeface="Tahoma"/>
                <a:cs typeface="Tahoma"/>
              </a:rPr>
              <a:t>at </a:t>
            </a:r>
            <a:r>
              <a:rPr b="0" u="none" spc="-5" dirty="0">
                <a:latin typeface="Tahoma"/>
                <a:cs typeface="Tahoma"/>
              </a:rPr>
              <a:t>the </a:t>
            </a:r>
            <a:r>
              <a:rPr b="0" u="none" dirty="0">
                <a:latin typeface="Tahoma"/>
                <a:cs typeface="Tahoma"/>
              </a:rPr>
              <a:t>top of </a:t>
            </a:r>
            <a:r>
              <a:rPr b="0" u="none" spc="-5" dirty="0">
                <a:latin typeface="Tahoma"/>
                <a:cs typeface="Tahoma"/>
              </a:rPr>
              <a:t>the</a:t>
            </a:r>
            <a:r>
              <a:rPr b="0" u="none" spc="-35" dirty="0">
                <a:latin typeface="Tahoma"/>
                <a:cs typeface="Tahoma"/>
              </a:rPr>
              <a:t> </a:t>
            </a:r>
            <a:r>
              <a:rPr b="0" u="none" dirty="0">
                <a:latin typeface="Tahoma"/>
                <a:cs typeface="Tahoma"/>
              </a:rPr>
              <a:t>joint.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Disadvantages:</a:t>
            </a: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b="0" u="none" spc="-5" dirty="0">
                <a:latin typeface="Tahoma"/>
                <a:cs typeface="Tahoma"/>
              </a:rPr>
              <a:t>Not </a:t>
            </a:r>
            <a:r>
              <a:rPr b="0" u="none" dirty="0">
                <a:latin typeface="Tahoma"/>
                <a:cs typeface="Tahoma"/>
              </a:rPr>
              <a:t>suitable </a:t>
            </a:r>
            <a:r>
              <a:rPr b="0" u="none" spc="5" dirty="0">
                <a:latin typeface="Tahoma"/>
                <a:cs typeface="Tahoma"/>
              </a:rPr>
              <a:t>in </a:t>
            </a:r>
            <a:r>
              <a:rPr b="0" u="none" spc="-5" dirty="0">
                <a:latin typeface="Tahoma"/>
                <a:cs typeface="Tahoma"/>
              </a:rPr>
              <a:t>cold areas where </a:t>
            </a:r>
            <a:r>
              <a:rPr b="0" u="none" dirty="0">
                <a:latin typeface="Tahoma"/>
                <a:cs typeface="Tahoma"/>
              </a:rPr>
              <a:t>lowest </a:t>
            </a:r>
            <a:r>
              <a:rPr b="0" u="none" spc="-10" dirty="0">
                <a:latin typeface="Tahoma"/>
                <a:cs typeface="Tahoma"/>
              </a:rPr>
              <a:t>temperature  </a:t>
            </a:r>
            <a:r>
              <a:rPr b="0" u="none" spc="-5" dirty="0">
                <a:latin typeface="Tahoma"/>
                <a:cs typeface="Tahoma"/>
              </a:rPr>
              <a:t>is </a:t>
            </a:r>
            <a:r>
              <a:rPr b="0" u="none" dirty="0">
                <a:latin typeface="Tahoma"/>
                <a:cs typeface="Tahoma"/>
              </a:rPr>
              <a:t>below </a:t>
            </a:r>
            <a:r>
              <a:rPr b="0" u="none" spc="-20" dirty="0">
                <a:latin typeface="Tahoma"/>
                <a:cs typeface="Tahoma"/>
              </a:rPr>
              <a:t>Transition </a:t>
            </a:r>
            <a:r>
              <a:rPr b="0" u="none" spc="-10" dirty="0">
                <a:latin typeface="Tahoma"/>
                <a:cs typeface="Tahoma"/>
              </a:rPr>
              <a:t>temperature </a:t>
            </a:r>
            <a:r>
              <a:rPr b="0" u="none" dirty="0">
                <a:latin typeface="Tahoma"/>
                <a:cs typeface="Tahoma"/>
              </a:rPr>
              <a:t>of </a:t>
            </a:r>
            <a:r>
              <a:rPr b="0" u="none" spc="-25" dirty="0">
                <a:latin typeface="Tahoma"/>
                <a:cs typeface="Tahoma"/>
              </a:rPr>
              <a:t>APJ</a:t>
            </a:r>
            <a:r>
              <a:rPr b="0" u="none" spc="-30" dirty="0">
                <a:latin typeface="Tahoma"/>
                <a:cs typeface="Tahoma"/>
              </a:rPr>
              <a:t> </a:t>
            </a:r>
            <a:r>
              <a:rPr b="0" u="none" dirty="0">
                <a:latin typeface="Tahoma"/>
                <a:cs typeface="Tahoma"/>
              </a:rPr>
              <a:t>material.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731645" algn="l"/>
                <a:tab pos="2699385" algn="l"/>
                <a:tab pos="3141345" algn="l"/>
                <a:tab pos="3721100" algn="l"/>
                <a:tab pos="4499610" algn="l"/>
                <a:tab pos="5322570" algn="l"/>
                <a:tab pos="6200775" algn="l"/>
              </a:tabLst>
            </a:pPr>
            <a:r>
              <a:rPr b="0" u="none" spc="-5" dirty="0">
                <a:latin typeface="Tahoma"/>
                <a:cs typeface="Tahoma"/>
              </a:rPr>
              <a:t>Gene</a:t>
            </a:r>
            <a:r>
              <a:rPr b="0" u="none" spc="-45" dirty="0">
                <a:latin typeface="Tahoma"/>
                <a:cs typeface="Tahoma"/>
              </a:rPr>
              <a:t>r</a:t>
            </a:r>
            <a:r>
              <a:rPr b="0" u="none" dirty="0">
                <a:latin typeface="Tahoma"/>
                <a:cs typeface="Tahoma"/>
              </a:rPr>
              <a:t>ally	</a:t>
            </a:r>
            <a:r>
              <a:rPr b="0" u="none" spc="5" dirty="0">
                <a:latin typeface="Tahoma"/>
                <a:cs typeface="Tahoma"/>
              </a:rPr>
              <a:t>li</a:t>
            </a:r>
            <a:r>
              <a:rPr b="0" u="none" dirty="0">
                <a:latin typeface="Tahoma"/>
                <a:cs typeface="Tahoma"/>
              </a:rPr>
              <a:t>m</a:t>
            </a:r>
            <a:r>
              <a:rPr b="0" u="none" spc="-10" dirty="0">
                <a:latin typeface="Tahoma"/>
                <a:cs typeface="Tahoma"/>
              </a:rPr>
              <a:t>i</a:t>
            </a:r>
            <a:r>
              <a:rPr b="0" u="none" spc="-5" dirty="0">
                <a:latin typeface="Tahoma"/>
                <a:cs typeface="Tahoma"/>
              </a:rPr>
              <a:t>te</a:t>
            </a:r>
            <a:r>
              <a:rPr b="0" u="none" dirty="0">
                <a:latin typeface="Tahoma"/>
                <a:cs typeface="Tahoma"/>
              </a:rPr>
              <a:t>d	to	</a:t>
            </a:r>
            <a:r>
              <a:rPr b="0" u="none" spc="-5" dirty="0">
                <a:latin typeface="Tahoma"/>
                <a:cs typeface="Tahoma"/>
              </a:rPr>
              <a:t>th</a:t>
            </a:r>
            <a:r>
              <a:rPr b="0" u="none" dirty="0">
                <a:latin typeface="Tahoma"/>
                <a:cs typeface="Tahoma"/>
              </a:rPr>
              <a:t>e	</a:t>
            </a:r>
            <a:r>
              <a:rPr b="0" u="none" spc="-5" dirty="0">
                <a:latin typeface="Tahoma"/>
                <a:cs typeface="Tahoma"/>
              </a:rPr>
              <a:t>s</a:t>
            </a:r>
            <a:r>
              <a:rPr b="0" u="none" spc="-25" dirty="0">
                <a:latin typeface="Tahoma"/>
                <a:cs typeface="Tahoma"/>
              </a:rPr>
              <a:t>k</a:t>
            </a:r>
            <a:r>
              <a:rPr b="0" u="none" spc="-5" dirty="0">
                <a:latin typeface="Tahoma"/>
                <a:cs typeface="Tahoma"/>
              </a:rPr>
              <a:t>e</a:t>
            </a:r>
            <a:r>
              <a:rPr b="0" u="none" dirty="0">
                <a:latin typeface="Tahoma"/>
                <a:cs typeface="Tahoma"/>
              </a:rPr>
              <a:t>w	</a:t>
            </a:r>
            <a:r>
              <a:rPr b="0" u="none" spc="-10" dirty="0">
                <a:latin typeface="Tahoma"/>
                <a:cs typeface="Tahoma"/>
              </a:rPr>
              <a:t>a</a:t>
            </a:r>
            <a:r>
              <a:rPr b="0" u="none" dirty="0">
                <a:latin typeface="Tahoma"/>
                <a:cs typeface="Tahoma"/>
              </a:rPr>
              <a:t>n</a:t>
            </a:r>
            <a:r>
              <a:rPr b="0" u="none" spc="-20" dirty="0">
                <a:latin typeface="Tahoma"/>
                <a:cs typeface="Tahoma"/>
              </a:rPr>
              <a:t>g</a:t>
            </a:r>
            <a:r>
              <a:rPr b="0" u="none" dirty="0">
                <a:latin typeface="Tahoma"/>
                <a:cs typeface="Tahoma"/>
              </a:rPr>
              <a:t>le	below	</a:t>
            </a:r>
            <a:r>
              <a:rPr b="0" u="none" spc="-15" dirty="0">
                <a:latin typeface="Tahoma"/>
                <a:cs typeface="Tahoma"/>
              </a:rPr>
              <a:t>30</a:t>
            </a:r>
          </a:p>
          <a:p>
            <a:pPr marL="469265">
              <a:lnSpc>
                <a:spcPct val="100000"/>
              </a:lnSpc>
            </a:pPr>
            <a:r>
              <a:rPr b="0" u="none" spc="-5" dirty="0">
                <a:latin typeface="Tahoma"/>
                <a:cs typeface="Tahoma"/>
              </a:rPr>
              <a:t>degrees.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776" y="4298950"/>
            <a:ext cx="1689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311275" algn="l"/>
              </a:tabLst>
            </a:pPr>
            <a:r>
              <a:rPr sz="2000" spc="-5" dirty="0">
                <a:latin typeface="Tahoma"/>
                <a:cs typeface="Tahoma"/>
              </a:rPr>
              <a:t>3</a:t>
            </a:r>
            <a:r>
              <a:rPr sz="2000" dirty="0">
                <a:latin typeface="Tahoma"/>
                <a:cs typeface="Tahoma"/>
              </a:rPr>
              <a:t>.	Can	not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3717" y="4298950"/>
            <a:ext cx="4411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9455" algn="l"/>
                <a:tab pos="3594100" algn="l"/>
              </a:tabLst>
            </a:pPr>
            <a:r>
              <a:rPr sz="2000" dirty="0">
                <a:latin typeface="Tahoma"/>
                <a:cs typeface="Tahoma"/>
              </a:rPr>
              <a:t>accommodate	</a:t>
            </a:r>
            <a:r>
              <a:rPr sz="2000" spc="-10" dirty="0">
                <a:latin typeface="Tahoma"/>
                <a:cs typeface="Tahoma"/>
              </a:rPr>
              <a:t>differential	</a:t>
            </a:r>
            <a:r>
              <a:rPr sz="2000" spc="-5" dirty="0">
                <a:latin typeface="Tahoma"/>
                <a:cs typeface="Tahoma"/>
              </a:rPr>
              <a:t>vertical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4975" y="4603750"/>
            <a:ext cx="1573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d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sp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acemen</a:t>
            </a:r>
            <a:r>
              <a:rPr sz="2000" spc="5" dirty="0">
                <a:latin typeface="Tahoma"/>
                <a:cs typeface="Tahoma"/>
              </a:rPr>
              <a:t>t</a:t>
            </a:r>
            <a:r>
              <a:rPr sz="200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76159" y="1479803"/>
            <a:ext cx="4721352" cy="436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821" y="394207"/>
            <a:ext cx="5133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POURED SEALANT</a:t>
            </a:r>
            <a:r>
              <a:rPr spc="-35" dirty="0"/>
              <a:t> </a:t>
            </a:r>
            <a:r>
              <a:rPr spc="-5" dirty="0"/>
              <a:t>JOINT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409" y="1507616"/>
            <a:ext cx="6544309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Advantages:</a:t>
            </a:r>
            <a:endParaRPr sz="20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Tahoma"/>
                <a:cs typeface="Tahoma"/>
              </a:rPr>
              <a:t>Easy to use and </a:t>
            </a:r>
            <a:r>
              <a:rPr sz="2000" spc="-5" dirty="0">
                <a:latin typeface="Tahoma"/>
                <a:cs typeface="Tahoma"/>
              </a:rPr>
              <a:t>self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leveling.</a:t>
            </a:r>
            <a:endParaRPr sz="2000">
              <a:latin typeface="Tahoma"/>
              <a:cs typeface="Tahoma"/>
            </a:endParaRPr>
          </a:p>
          <a:p>
            <a:pPr marL="469900" marR="6985" indent="-457834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900" algn="l"/>
                <a:tab pos="470534" algn="l"/>
                <a:tab pos="1100455" algn="l"/>
                <a:tab pos="1574800" algn="l"/>
                <a:tab pos="2499995" algn="l"/>
                <a:tab pos="2900680" algn="l"/>
                <a:tab pos="3235960" algn="l"/>
                <a:tab pos="4008754" algn="l"/>
                <a:tab pos="4700905" algn="l"/>
                <a:tab pos="5154930" algn="l"/>
                <a:tab pos="6221730" algn="l"/>
              </a:tabLst>
            </a:pPr>
            <a:r>
              <a:rPr sz="2000" dirty="0">
                <a:latin typeface="Tahoma"/>
                <a:cs typeface="Tahoma"/>
              </a:rPr>
              <a:t>Can	</a:t>
            </a:r>
            <a:r>
              <a:rPr sz="2000" spc="-20" dirty="0">
                <a:latin typeface="Tahoma"/>
                <a:cs typeface="Tahoma"/>
              </a:rPr>
              <a:t>b</a:t>
            </a:r>
            <a:r>
              <a:rPr sz="2000" dirty="0">
                <a:latin typeface="Tahoma"/>
                <a:cs typeface="Tahoma"/>
              </a:rPr>
              <a:t>e	p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10" dirty="0">
                <a:latin typeface="Tahoma"/>
                <a:cs typeface="Tahoma"/>
              </a:rPr>
              <a:t>c</a:t>
            </a:r>
            <a:r>
              <a:rPr sz="2000" spc="-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d	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n	a	s</a:t>
            </a:r>
            <a:r>
              <a:rPr sz="2000" spc="-15" dirty="0">
                <a:latin typeface="Tahoma"/>
                <a:cs typeface="Tahoma"/>
              </a:rPr>
              <a:t>h</a:t>
            </a:r>
            <a:r>
              <a:rPr sz="2000" dirty="0">
                <a:latin typeface="Tahoma"/>
                <a:cs typeface="Tahoma"/>
              </a:rPr>
              <a:t>ort	</a:t>
            </a:r>
            <a:r>
              <a:rPr sz="2000" spc="-5" dirty="0">
                <a:latin typeface="Tahoma"/>
                <a:cs typeface="Tahoma"/>
              </a:rPr>
              <a:t>tim</a:t>
            </a:r>
            <a:r>
              <a:rPr sz="2000" dirty="0">
                <a:latin typeface="Tahoma"/>
                <a:cs typeface="Tahoma"/>
              </a:rPr>
              <a:t>e	</a:t>
            </a:r>
            <a:r>
              <a:rPr sz="2000" spc="5" dirty="0"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o	</a:t>
            </a:r>
            <a:r>
              <a:rPr sz="2000" spc="-5" dirty="0">
                <a:latin typeface="Tahoma"/>
                <a:cs typeface="Tahoma"/>
              </a:rPr>
              <a:t>s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dirty="0">
                <a:latin typeface="Tahoma"/>
                <a:cs typeface="Tahoma"/>
              </a:rPr>
              <a:t>itable	</a:t>
            </a:r>
            <a:r>
              <a:rPr sz="2000" spc="-30" dirty="0">
                <a:latin typeface="Tahoma"/>
                <a:cs typeface="Tahoma"/>
              </a:rPr>
              <a:t>f</a:t>
            </a:r>
            <a:r>
              <a:rPr sz="2000" spc="-10" dirty="0">
                <a:latin typeface="Tahoma"/>
                <a:cs typeface="Tahoma"/>
              </a:rPr>
              <a:t>o</a:t>
            </a:r>
            <a:r>
              <a:rPr sz="2000" dirty="0">
                <a:latin typeface="Tahoma"/>
                <a:cs typeface="Tahoma"/>
              </a:rPr>
              <a:t>r  </a:t>
            </a:r>
            <a:r>
              <a:rPr sz="2000" spc="-5" dirty="0">
                <a:latin typeface="Tahoma"/>
                <a:cs typeface="Tahoma"/>
              </a:rPr>
              <a:t>rehabilitation/repair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project.</a:t>
            </a:r>
            <a:endParaRPr sz="2000">
              <a:latin typeface="Tahoma"/>
              <a:cs typeface="Tahoma"/>
            </a:endParaRPr>
          </a:p>
          <a:p>
            <a:pPr marL="469900" marR="5080" indent="-457834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Tahoma"/>
                <a:cs typeface="Tahoma"/>
              </a:rPr>
              <a:t>Exhibit good </a:t>
            </a:r>
            <a:r>
              <a:rPr sz="2000" spc="-5" dirty="0">
                <a:latin typeface="Tahoma"/>
                <a:cs typeface="Tahoma"/>
              </a:rPr>
              <a:t>elastic properties </a:t>
            </a:r>
            <a:r>
              <a:rPr sz="2000" spc="-10" dirty="0">
                <a:latin typeface="Tahoma"/>
                <a:cs typeface="Tahoma"/>
              </a:rPr>
              <a:t>over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wide </a:t>
            </a:r>
            <a:r>
              <a:rPr sz="2000" spc="-10" dirty="0">
                <a:latin typeface="Tahoma"/>
                <a:cs typeface="Tahoma"/>
              </a:rPr>
              <a:t>range </a:t>
            </a:r>
            <a:r>
              <a:rPr sz="2000" dirty="0">
                <a:latin typeface="Tahoma"/>
                <a:cs typeface="Tahoma"/>
              </a:rPr>
              <a:t>of  </a:t>
            </a:r>
            <a:r>
              <a:rPr sz="2000" spc="-10" dirty="0">
                <a:latin typeface="Tahoma"/>
                <a:cs typeface="Tahoma"/>
              </a:rPr>
              <a:t>temperature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variation.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Disadvantages:</a:t>
            </a:r>
            <a:endParaRPr sz="2000">
              <a:latin typeface="Tahoma"/>
              <a:cs typeface="Tahoma"/>
            </a:endParaRPr>
          </a:p>
          <a:p>
            <a:pPr marL="469900" marR="5080" indent="-457834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000" spc="-15" dirty="0">
                <a:latin typeface="Tahoma"/>
                <a:cs typeface="Tahoma"/>
              </a:rPr>
              <a:t>It’s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10" dirty="0">
                <a:latin typeface="Tahoma"/>
                <a:cs typeface="Tahoma"/>
              </a:rPr>
              <a:t>temporary type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joint system(8-10 years) and  </a:t>
            </a:r>
            <a:r>
              <a:rPr sz="2000" dirty="0">
                <a:latin typeface="Tahoma"/>
                <a:cs typeface="Tahoma"/>
              </a:rPr>
              <a:t>mainly </a:t>
            </a:r>
            <a:r>
              <a:rPr sz="2000" spc="-5" dirty="0">
                <a:latin typeface="Tahoma"/>
                <a:cs typeface="Tahoma"/>
              </a:rPr>
              <a:t>used </a:t>
            </a:r>
            <a:r>
              <a:rPr sz="2000" spc="-15" dirty="0">
                <a:latin typeface="Tahoma"/>
                <a:cs typeface="Tahoma"/>
              </a:rPr>
              <a:t>for </a:t>
            </a:r>
            <a:r>
              <a:rPr sz="2000" spc="-5" dirty="0">
                <a:latin typeface="Tahoma"/>
                <a:cs typeface="Tahoma"/>
              </a:rPr>
              <a:t>bridge rehabilitation projects where it  is difficult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replace existing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seals.</a:t>
            </a:r>
            <a:endParaRPr sz="2000">
              <a:latin typeface="Tahoma"/>
              <a:cs typeface="Tahoma"/>
            </a:endParaRPr>
          </a:p>
          <a:p>
            <a:pPr marL="469900" indent="-457834" algn="just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70534" algn="l"/>
              </a:tabLst>
            </a:pPr>
            <a:r>
              <a:rPr sz="2000" spc="-25" dirty="0">
                <a:latin typeface="Tahoma"/>
                <a:cs typeface="Tahoma"/>
              </a:rPr>
              <a:t>Very</a:t>
            </a:r>
            <a:r>
              <a:rPr sz="2000" spc="18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sensitive</a:t>
            </a:r>
            <a:r>
              <a:rPr sz="2000" spc="20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</a:t>
            </a:r>
            <a:r>
              <a:rPr sz="2000" spc="204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field</a:t>
            </a:r>
            <a:r>
              <a:rPr sz="2000" spc="2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installation</a:t>
            </a:r>
            <a:r>
              <a:rPr sz="2000" spc="19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conditions,</a:t>
            </a:r>
            <a:r>
              <a:rPr sz="2000" spc="2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such</a:t>
            </a:r>
            <a:r>
              <a:rPr sz="2000" spc="1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as</a:t>
            </a:r>
            <a:endParaRPr sz="20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workmanship.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81088" y="2004060"/>
            <a:ext cx="4907280" cy="3899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6995" y="2029967"/>
            <a:ext cx="4800600" cy="379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9845" y="1847469"/>
            <a:ext cx="7054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u="none" spc="-5" dirty="0"/>
              <a:t>TYPE </a:t>
            </a:r>
            <a:r>
              <a:rPr sz="3000" u="none" dirty="0"/>
              <a:t>OF </a:t>
            </a:r>
            <a:r>
              <a:rPr sz="3000" u="none" spc="-5" dirty="0"/>
              <a:t>MEDIUM </a:t>
            </a:r>
            <a:r>
              <a:rPr sz="3000" u="none" dirty="0"/>
              <a:t>MOVEMENT</a:t>
            </a:r>
            <a:r>
              <a:rPr sz="3000" u="none" spc="-75" dirty="0"/>
              <a:t> </a:t>
            </a:r>
            <a:r>
              <a:rPr sz="3000" u="none" spc="-5" dirty="0"/>
              <a:t>JOINT</a:t>
            </a:r>
            <a:endParaRPr sz="3000"/>
          </a:p>
          <a:p>
            <a:pPr algn="ctr">
              <a:lnSpc>
                <a:spcPct val="100000"/>
              </a:lnSpc>
            </a:pPr>
            <a:r>
              <a:rPr sz="3000" u="none" dirty="0"/>
              <a:t>(Based On</a:t>
            </a:r>
            <a:r>
              <a:rPr sz="3000" u="none" spc="-15" dirty="0"/>
              <a:t> </a:t>
            </a:r>
            <a:r>
              <a:rPr sz="3000" u="none" spc="-10" dirty="0"/>
              <a:t>Construction)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2889630" y="3133851"/>
            <a:ext cx="3323590" cy="10623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ahoma"/>
                <a:cs typeface="Tahoma"/>
              </a:rPr>
              <a:t>Strip </a:t>
            </a:r>
            <a:r>
              <a:rPr sz="2400" b="1" dirty="0">
                <a:latin typeface="Tahoma"/>
                <a:cs typeface="Tahoma"/>
              </a:rPr>
              <a:t>Seal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ahoma"/>
                <a:cs typeface="Tahoma"/>
              </a:rPr>
              <a:t>Finger Plate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Joints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1035</Words>
  <Application>Microsoft Office PowerPoint</Application>
  <PresentationFormat>Widescreen</PresentationFormat>
  <Paragraphs>135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Constantia</vt:lpstr>
      <vt:lpstr>Tahoma</vt:lpstr>
      <vt:lpstr>Times New Roman</vt:lpstr>
      <vt:lpstr>Wingdings</vt:lpstr>
      <vt:lpstr>Office Theme</vt:lpstr>
      <vt:lpstr>BRIDGE EXPANSION JOINT</vt:lpstr>
      <vt:lpstr>INTRODUCTION</vt:lpstr>
      <vt:lpstr>TYPE OF EXPANSION JOINT BASED ON MOVEMENT</vt:lpstr>
      <vt:lpstr>TYPE OF SMALL MOVEMENT JOINT (Based On Construction)</vt:lpstr>
      <vt:lpstr>SLIDING PLATE JOINT</vt:lpstr>
      <vt:lpstr>COMPRESSION SEAL JOINT</vt:lpstr>
      <vt:lpstr>ASPHALTIC PLUG JOINT</vt:lpstr>
      <vt:lpstr>POURED SEALANT JOINT</vt:lpstr>
      <vt:lpstr>TYPE OF MEDIUM MOVEMENT JOINT (Based On Construction)</vt:lpstr>
      <vt:lpstr>STRIP SEAL JOINT</vt:lpstr>
      <vt:lpstr>FINGER PLATE JOINT</vt:lpstr>
      <vt:lpstr>TYPE OF LARGE MOVEMENT JOINT (Based On Construction)</vt:lpstr>
      <vt:lpstr>BOLT-DOWN JOINT</vt:lpstr>
      <vt:lpstr>MODULAR ELASTOMERIC SEAL JOINT</vt:lpstr>
      <vt:lpstr>INSTALLATION STEPS WITH PICTORAL VEIW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CONTRACTION JOINT</vt:lpstr>
      <vt:lpstr>WHY USED?</vt:lpstr>
      <vt:lpstr>DESIGN OF CONTRACTION JOINT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Shazadul Islam</dc:creator>
  <cp:lastModifiedBy>Admin</cp:lastModifiedBy>
  <cp:revision>3</cp:revision>
  <dcterms:created xsi:type="dcterms:W3CDTF">2020-09-26T03:55:14Z</dcterms:created>
  <dcterms:modified xsi:type="dcterms:W3CDTF">2020-09-26T07:40:05Z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2020-09-26T00:00:00Z</vt:filetime>
  </property>
</Properties>
</file>